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56" r:id="rId2"/>
    <p:sldId id="257"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493D"/>
    <a:srgbClr val="B05A04"/>
    <a:srgbClr val="B46311"/>
    <a:srgbClr val="F57D05"/>
    <a:srgbClr val="FBA14A"/>
    <a:srgbClr val="FA9026"/>
    <a:srgbClr val="FDD5AD"/>
    <a:srgbClr val="FEEAD6"/>
    <a:srgbClr val="FCB6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6370" autoAdjust="0"/>
  </p:normalViewPr>
  <p:slideViewPr>
    <p:cSldViewPr snapToGrid="0" showGuides="1">
      <p:cViewPr>
        <p:scale>
          <a:sx n="70" d="100"/>
          <a:sy n="70" d="100"/>
        </p:scale>
        <p:origin x="1740" y="32"/>
      </p:cViewPr>
      <p:guideLst>
        <p:guide orient="horz" pos="309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8475"/>
          </a:xfrm>
          <a:prstGeom prst="rect">
            <a:avLst/>
          </a:prstGeom>
        </p:spPr>
        <p:txBody>
          <a:bodyPr vert="horz" lIns="91419" tIns="45710" rIns="91419" bIns="4571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8475"/>
          </a:xfrm>
          <a:prstGeom prst="rect">
            <a:avLst/>
          </a:prstGeom>
        </p:spPr>
        <p:txBody>
          <a:bodyPr vert="horz" lIns="91419" tIns="45710" rIns="91419" bIns="45710" rtlCol="0"/>
          <a:lstStyle>
            <a:lvl1pPr algn="r">
              <a:defRPr sz="1200"/>
            </a:lvl1pPr>
          </a:lstStyle>
          <a:p>
            <a:fld id="{0A4502B2-D8E1-4370-AB66-A86CB61830DE}" type="datetimeFigureOut">
              <a:rPr kumimoji="1" lang="ja-JP" altLang="en-US" smtClean="0"/>
              <a:t>2025/6/4</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19" tIns="45710" rIns="91419" bIns="45710" rtlCol="0" anchor="ctr"/>
          <a:lstStyle/>
          <a:p>
            <a:endParaRPr lang="ja-JP" altLang="en-US"/>
          </a:p>
        </p:txBody>
      </p:sp>
      <p:sp>
        <p:nvSpPr>
          <p:cNvPr id="5" name="ノート プレースホルダー 4"/>
          <p:cNvSpPr>
            <a:spLocks noGrp="1"/>
          </p:cNvSpPr>
          <p:nvPr>
            <p:ph type="body" sz="quarter" idx="3"/>
          </p:nvPr>
        </p:nvSpPr>
        <p:spPr>
          <a:xfrm>
            <a:off x="681040" y="4783139"/>
            <a:ext cx="5445125" cy="3913187"/>
          </a:xfrm>
          <a:prstGeom prst="rect">
            <a:avLst/>
          </a:prstGeom>
        </p:spPr>
        <p:txBody>
          <a:bodyPr vert="horz" lIns="91419" tIns="45710" rIns="91419" bIns="457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5"/>
            <a:ext cx="2949575" cy="498475"/>
          </a:xfrm>
          <a:prstGeom prst="rect">
            <a:avLst/>
          </a:prstGeom>
        </p:spPr>
        <p:txBody>
          <a:bodyPr vert="horz" lIns="91419" tIns="45710" rIns="91419" bIns="457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5"/>
            <a:ext cx="2949575" cy="498475"/>
          </a:xfrm>
          <a:prstGeom prst="rect">
            <a:avLst/>
          </a:prstGeom>
        </p:spPr>
        <p:txBody>
          <a:bodyPr vert="horz" lIns="91419" tIns="45710" rIns="91419" bIns="45710" rtlCol="0" anchor="b"/>
          <a:lstStyle>
            <a:lvl1pPr algn="r">
              <a:defRPr sz="1200"/>
            </a:lvl1pPr>
          </a:lstStyle>
          <a:p>
            <a:fld id="{B09730E9-E974-4873-874B-E262FEAD0770}" type="slidenum">
              <a:rPr kumimoji="1" lang="ja-JP" altLang="en-US" smtClean="0"/>
              <a:t>‹#›</a:t>
            </a:fld>
            <a:endParaRPr kumimoji="1" lang="ja-JP" altLang="en-US"/>
          </a:p>
        </p:txBody>
      </p:sp>
    </p:spTree>
    <p:extLst>
      <p:ext uri="{BB962C8B-B14F-4D97-AF65-F5344CB8AC3E}">
        <p14:creationId xmlns:p14="http://schemas.microsoft.com/office/powerpoint/2010/main" val="41792004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9730E9-E974-4873-874B-E262FEAD0770}" type="slidenum">
              <a:rPr kumimoji="1" lang="ja-JP" altLang="en-US" smtClean="0"/>
              <a:t>1</a:t>
            </a:fld>
            <a:endParaRPr kumimoji="1" lang="ja-JP" altLang="en-US"/>
          </a:p>
        </p:txBody>
      </p:sp>
    </p:spTree>
    <p:extLst>
      <p:ext uri="{BB962C8B-B14F-4D97-AF65-F5344CB8AC3E}">
        <p14:creationId xmlns:p14="http://schemas.microsoft.com/office/powerpoint/2010/main" val="2418172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9730E9-E974-4873-874B-E262FEAD0770}" type="slidenum">
              <a:rPr kumimoji="1" lang="ja-JP" altLang="en-US" smtClean="0"/>
              <a:t>2</a:t>
            </a:fld>
            <a:endParaRPr kumimoji="1" lang="ja-JP" altLang="en-US"/>
          </a:p>
        </p:txBody>
      </p:sp>
    </p:spTree>
    <p:extLst>
      <p:ext uri="{BB962C8B-B14F-4D97-AF65-F5344CB8AC3E}">
        <p14:creationId xmlns:p14="http://schemas.microsoft.com/office/powerpoint/2010/main" val="2331858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5B3BECF-1396-4DD3-951B-29E5BE0A1457}" type="datetimeFigureOut">
              <a:rPr kumimoji="1" lang="ja-JP" altLang="en-US" smtClean="0"/>
              <a:t>2025/6/4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21D18B-DFB0-44B9-B5A1-2BBFB86CFDC5}" type="slidenum">
              <a:rPr kumimoji="1" lang="ja-JP" altLang="en-US" smtClean="0"/>
              <a:t>‹#›</a:t>
            </a:fld>
            <a:endParaRPr kumimoji="1" lang="ja-JP" altLang="en-US"/>
          </a:p>
        </p:txBody>
      </p:sp>
    </p:spTree>
    <p:extLst>
      <p:ext uri="{BB962C8B-B14F-4D97-AF65-F5344CB8AC3E}">
        <p14:creationId xmlns:p14="http://schemas.microsoft.com/office/powerpoint/2010/main" val="781006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5B3BECF-1396-4DD3-951B-29E5BE0A1457}" type="datetimeFigureOut">
              <a:rPr kumimoji="1" lang="ja-JP" altLang="en-US" smtClean="0"/>
              <a:t>2025/6/4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21D18B-DFB0-44B9-B5A1-2BBFB86CFDC5}" type="slidenum">
              <a:rPr kumimoji="1" lang="ja-JP" altLang="en-US" smtClean="0"/>
              <a:t>‹#›</a:t>
            </a:fld>
            <a:endParaRPr kumimoji="1" lang="ja-JP" altLang="en-US"/>
          </a:p>
        </p:txBody>
      </p:sp>
    </p:spTree>
    <p:extLst>
      <p:ext uri="{BB962C8B-B14F-4D97-AF65-F5344CB8AC3E}">
        <p14:creationId xmlns:p14="http://schemas.microsoft.com/office/powerpoint/2010/main" val="14609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5B3BECF-1396-4DD3-951B-29E5BE0A1457}" type="datetimeFigureOut">
              <a:rPr kumimoji="1" lang="ja-JP" altLang="en-US" smtClean="0"/>
              <a:t>2025/6/4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21D18B-DFB0-44B9-B5A1-2BBFB86CFDC5}" type="slidenum">
              <a:rPr kumimoji="1" lang="ja-JP" altLang="en-US" smtClean="0"/>
              <a:t>‹#›</a:t>
            </a:fld>
            <a:endParaRPr kumimoji="1" lang="ja-JP" altLang="en-US"/>
          </a:p>
        </p:txBody>
      </p:sp>
    </p:spTree>
    <p:extLst>
      <p:ext uri="{BB962C8B-B14F-4D97-AF65-F5344CB8AC3E}">
        <p14:creationId xmlns:p14="http://schemas.microsoft.com/office/powerpoint/2010/main" val="923592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5B3BECF-1396-4DD3-951B-29E5BE0A1457}" type="datetimeFigureOut">
              <a:rPr kumimoji="1" lang="ja-JP" altLang="en-US" smtClean="0"/>
              <a:t>2025/6/4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21D18B-DFB0-44B9-B5A1-2BBFB86CFDC5}" type="slidenum">
              <a:rPr kumimoji="1" lang="ja-JP" altLang="en-US" smtClean="0"/>
              <a:t>‹#›</a:t>
            </a:fld>
            <a:endParaRPr kumimoji="1" lang="ja-JP" altLang="en-US"/>
          </a:p>
        </p:txBody>
      </p:sp>
    </p:spTree>
    <p:extLst>
      <p:ext uri="{BB962C8B-B14F-4D97-AF65-F5344CB8AC3E}">
        <p14:creationId xmlns:p14="http://schemas.microsoft.com/office/powerpoint/2010/main" val="161724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5B3BECF-1396-4DD3-951B-29E5BE0A1457}" type="datetimeFigureOut">
              <a:rPr kumimoji="1" lang="ja-JP" altLang="en-US" smtClean="0"/>
              <a:t>2025/6/4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21D18B-DFB0-44B9-B5A1-2BBFB86CFDC5}" type="slidenum">
              <a:rPr kumimoji="1" lang="ja-JP" altLang="en-US" smtClean="0"/>
              <a:t>‹#›</a:t>
            </a:fld>
            <a:endParaRPr kumimoji="1" lang="ja-JP" altLang="en-US"/>
          </a:p>
        </p:txBody>
      </p:sp>
    </p:spTree>
    <p:extLst>
      <p:ext uri="{BB962C8B-B14F-4D97-AF65-F5344CB8AC3E}">
        <p14:creationId xmlns:p14="http://schemas.microsoft.com/office/powerpoint/2010/main" val="210948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5B3BECF-1396-4DD3-951B-29E5BE0A1457}" type="datetimeFigureOut">
              <a:rPr kumimoji="1" lang="ja-JP" altLang="en-US" smtClean="0"/>
              <a:t>2025/6/4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21D18B-DFB0-44B9-B5A1-2BBFB86CFDC5}" type="slidenum">
              <a:rPr kumimoji="1" lang="ja-JP" altLang="en-US" smtClean="0"/>
              <a:t>‹#›</a:t>
            </a:fld>
            <a:endParaRPr kumimoji="1" lang="ja-JP" altLang="en-US"/>
          </a:p>
        </p:txBody>
      </p:sp>
    </p:spTree>
    <p:extLst>
      <p:ext uri="{BB962C8B-B14F-4D97-AF65-F5344CB8AC3E}">
        <p14:creationId xmlns:p14="http://schemas.microsoft.com/office/powerpoint/2010/main" val="667452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5B3BECF-1396-4DD3-951B-29E5BE0A1457}" type="datetimeFigureOut">
              <a:rPr kumimoji="1" lang="ja-JP" altLang="en-US" smtClean="0"/>
              <a:t>2025/6/4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C21D18B-DFB0-44B9-B5A1-2BBFB86CFDC5}" type="slidenum">
              <a:rPr kumimoji="1" lang="ja-JP" altLang="en-US" smtClean="0"/>
              <a:t>‹#›</a:t>
            </a:fld>
            <a:endParaRPr kumimoji="1" lang="ja-JP" altLang="en-US"/>
          </a:p>
        </p:txBody>
      </p:sp>
    </p:spTree>
    <p:extLst>
      <p:ext uri="{BB962C8B-B14F-4D97-AF65-F5344CB8AC3E}">
        <p14:creationId xmlns:p14="http://schemas.microsoft.com/office/powerpoint/2010/main" val="24330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5B3BECF-1396-4DD3-951B-29E5BE0A1457}" type="datetimeFigureOut">
              <a:rPr kumimoji="1" lang="ja-JP" altLang="en-US" smtClean="0"/>
              <a:t>2025/6/4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C21D18B-DFB0-44B9-B5A1-2BBFB86CFDC5}" type="slidenum">
              <a:rPr kumimoji="1" lang="ja-JP" altLang="en-US" smtClean="0"/>
              <a:t>‹#›</a:t>
            </a:fld>
            <a:endParaRPr kumimoji="1" lang="ja-JP" altLang="en-US"/>
          </a:p>
        </p:txBody>
      </p:sp>
    </p:spTree>
    <p:extLst>
      <p:ext uri="{BB962C8B-B14F-4D97-AF65-F5344CB8AC3E}">
        <p14:creationId xmlns:p14="http://schemas.microsoft.com/office/powerpoint/2010/main" val="1232220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3BECF-1396-4DD3-951B-29E5BE0A1457}" type="datetimeFigureOut">
              <a:rPr kumimoji="1" lang="ja-JP" altLang="en-US" smtClean="0"/>
              <a:t>2025/6/4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C21D18B-DFB0-44B9-B5A1-2BBFB86CFDC5}" type="slidenum">
              <a:rPr kumimoji="1" lang="ja-JP" altLang="en-US" smtClean="0"/>
              <a:t>‹#›</a:t>
            </a:fld>
            <a:endParaRPr kumimoji="1" lang="ja-JP" altLang="en-US"/>
          </a:p>
        </p:txBody>
      </p:sp>
    </p:spTree>
    <p:extLst>
      <p:ext uri="{BB962C8B-B14F-4D97-AF65-F5344CB8AC3E}">
        <p14:creationId xmlns:p14="http://schemas.microsoft.com/office/powerpoint/2010/main" val="899042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5B3BECF-1396-4DD3-951B-29E5BE0A1457}" type="datetimeFigureOut">
              <a:rPr kumimoji="1" lang="ja-JP" altLang="en-US" smtClean="0"/>
              <a:t>2025/6/4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21D18B-DFB0-44B9-B5A1-2BBFB86CFDC5}" type="slidenum">
              <a:rPr kumimoji="1" lang="ja-JP" altLang="en-US" smtClean="0"/>
              <a:t>‹#›</a:t>
            </a:fld>
            <a:endParaRPr kumimoji="1" lang="ja-JP" altLang="en-US"/>
          </a:p>
        </p:txBody>
      </p:sp>
    </p:spTree>
    <p:extLst>
      <p:ext uri="{BB962C8B-B14F-4D97-AF65-F5344CB8AC3E}">
        <p14:creationId xmlns:p14="http://schemas.microsoft.com/office/powerpoint/2010/main" val="234237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5B3BECF-1396-4DD3-951B-29E5BE0A1457}" type="datetimeFigureOut">
              <a:rPr kumimoji="1" lang="ja-JP" altLang="en-US" smtClean="0"/>
              <a:t>2025/6/4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21D18B-DFB0-44B9-B5A1-2BBFB86CFDC5}" type="slidenum">
              <a:rPr kumimoji="1" lang="ja-JP" altLang="en-US" smtClean="0"/>
              <a:t>‹#›</a:t>
            </a:fld>
            <a:endParaRPr kumimoji="1" lang="ja-JP" altLang="en-US"/>
          </a:p>
        </p:txBody>
      </p:sp>
    </p:spTree>
    <p:extLst>
      <p:ext uri="{BB962C8B-B14F-4D97-AF65-F5344CB8AC3E}">
        <p14:creationId xmlns:p14="http://schemas.microsoft.com/office/powerpoint/2010/main" val="289579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5B3BECF-1396-4DD3-951B-29E5BE0A1457}" type="datetimeFigureOut">
              <a:rPr kumimoji="1" lang="ja-JP" altLang="en-US" smtClean="0"/>
              <a:t>2025/6/4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C21D18B-DFB0-44B9-B5A1-2BBFB86CFDC5}" type="slidenum">
              <a:rPr kumimoji="1" lang="ja-JP" altLang="en-US" smtClean="0"/>
              <a:t>‹#›</a:t>
            </a:fld>
            <a:endParaRPr kumimoji="1" lang="ja-JP" altLang="en-US"/>
          </a:p>
        </p:txBody>
      </p:sp>
    </p:spTree>
    <p:extLst>
      <p:ext uri="{BB962C8B-B14F-4D97-AF65-F5344CB8AC3E}">
        <p14:creationId xmlns:p14="http://schemas.microsoft.com/office/powerpoint/2010/main" val="24909149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7D05"/>
        </a:solidFill>
        <a:effectLst/>
      </p:bgPr>
    </p:bg>
    <p:spTree>
      <p:nvGrpSpPr>
        <p:cNvPr id="1" name=""/>
        <p:cNvGrpSpPr/>
        <p:nvPr/>
      </p:nvGrpSpPr>
      <p:grpSpPr>
        <a:xfrm>
          <a:off x="0" y="0"/>
          <a:ext cx="0" cy="0"/>
          <a:chOff x="0" y="0"/>
          <a:chExt cx="0" cy="0"/>
        </a:xfrm>
      </p:grpSpPr>
      <p:sp>
        <p:nvSpPr>
          <p:cNvPr id="37" name="角丸四角形 36"/>
          <p:cNvSpPr/>
          <p:nvPr/>
        </p:nvSpPr>
        <p:spPr>
          <a:xfrm>
            <a:off x="242275" y="133025"/>
            <a:ext cx="6433675" cy="9563862"/>
          </a:xfrm>
          <a:prstGeom prst="roundRect">
            <a:avLst>
              <a:gd name="adj" fmla="val 21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aseline="-25000" dirty="0"/>
          </a:p>
        </p:txBody>
      </p:sp>
      <p:pic>
        <p:nvPicPr>
          <p:cNvPr id="13" name="図 12" descr="テキスト&#10;&#10;中程度の精度で自動的に生成された説明">
            <a:extLst>
              <a:ext uri="{FF2B5EF4-FFF2-40B4-BE49-F238E27FC236}">
                <a16:creationId xmlns:a16="http://schemas.microsoft.com/office/drawing/2014/main" id="{B35BF3A6-2F22-2631-3368-F12526E8F42D}"/>
              </a:ext>
            </a:extLst>
          </p:cNvPr>
          <p:cNvPicPr>
            <a:picLocks noChangeAspect="1"/>
          </p:cNvPicPr>
          <p:nvPr/>
        </p:nvPicPr>
        <p:blipFill>
          <a:blip r:embed="rId3" cstate="print">
            <a:extLst>
              <a:ext uri="{28A0092B-C50C-407E-A947-70E740481C1C}">
                <a14:useLocalDpi xmlns:a14="http://schemas.microsoft.com/office/drawing/2010/main" val="0"/>
              </a:ext>
            </a:extLst>
          </a:blip>
          <a:srcRect b="62937"/>
          <a:stretch/>
        </p:blipFill>
        <p:spPr>
          <a:xfrm>
            <a:off x="1509071" y="2661205"/>
            <a:ext cx="3954318" cy="4507503"/>
          </a:xfrm>
          <a:prstGeom prst="rect">
            <a:avLst/>
          </a:prstGeom>
          <a:ln>
            <a:solidFill>
              <a:schemeClr val="tx1">
                <a:lumMod val="50000"/>
              </a:schemeClr>
            </a:solidFill>
          </a:ln>
        </p:spPr>
      </p:pic>
      <p:sp>
        <p:nvSpPr>
          <p:cNvPr id="71" name="正方形/長方形 70">
            <a:extLst>
              <a:ext uri="{FF2B5EF4-FFF2-40B4-BE49-F238E27FC236}">
                <a16:creationId xmlns:a16="http://schemas.microsoft.com/office/drawing/2014/main" id="{AB55C707-4C0E-4F2F-A38B-B8576ABC7260}"/>
              </a:ext>
            </a:extLst>
          </p:cNvPr>
          <p:cNvSpPr/>
          <p:nvPr/>
        </p:nvSpPr>
        <p:spPr>
          <a:xfrm>
            <a:off x="446559" y="7594362"/>
            <a:ext cx="5977982" cy="1699613"/>
          </a:xfrm>
          <a:prstGeom prst="rect">
            <a:avLst/>
          </a:prstGeom>
          <a:solidFill>
            <a:srgbClr val="FEEA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47" name="テキスト ボックス 46"/>
          <p:cNvSpPr txBox="1"/>
          <p:nvPr/>
        </p:nvSpPr>
        <p:spPr>
          <a:xfrm>
            <a:off x="5599323" y="4788014"/>
            <a:ext cx="499752" cy="107722"/>
          </a:xfrm>
          <a:prstGeom prst="rect">
            <a:avLst/>
          </a:prstGeom>
          <a:solidFill>
            <a:schemeClr val="bg1"/>
          </a:solidFill>
        </p:spPr>
        <p:txBody>
          <a:bodyPr wrap="square" rtlCol="0">
            <a:spAutoFit/>
          </a:bodyPr>
          <a:lstStyle/>
          <a:p>
            <a:endParaRPr kumimoji="1" lang="ja-JP" altLang="en-US" sz="100" b="1" spc="120" dirty="0">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55B4BB4A-3DB8-D270-F2A7-CEC2D85F4381}"/>
              </a:ext>
            </a:extLst>
          </p:cNvPr>
          <p:cNvGrpSpPr/>
          <p:nvPr/>
        </p:nvGrpSpPr>
        <p:grpSpPr>
          <a:xfrm>
            <a:off x="489204" y="7194584"/>
            <a:ext cx="5935337" cy="359343"/>
            <a:chOff x="489204" y="7194584"/>
            <a:chExt cx="5935337" cy="359343"/>
          </a:xfrm>
        </p:grpSpPr>
        <p:grpSp>
          <p:nvGrpSpPr>
            <p:cNvPr id="27" name="グループ化 26"/>
            <p:cNvGrpSpPr/>
            <p:nvPr/>
          </p:nvGrpSpPr>
          <p:grpSpPr>
            <a:xfrm>
              <a:off x="489204" y="7200177"/>
              <a:ext cx="5935337" cy="353750"/>
              <a:chOff x="1085724" y="7893232"/>
              <a:chExt cx="5435866" cy="353750"/>
            </a:xfrm>
          </p:grpSpPr>
          <p:sp>
            <p:nvSpPr>
              <p:cNvPr id="28" name="正方形/長方形 27"/>
              <p:cNvSpPr/>
              <p:nvPr/>
            </p:nvSpPr>
            <p:spPr>
              <a:xfrm>
                <a:off x="1366668" y="7893232"/>
                <a:ext cx="4873978" cy="353750"/>
              </a:xfrm>
              <a:prstGeom prst="rect">
                <a:avLst/>
              </a:prstGeom>
              <a:solidFill>
                <a:srgbClr val="F57D0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フローチャート: 論理積ゲート 28"/>
              <p:cNvSpPr/>
              <p:nvPr/>
            </p:nvSpPr>
            <p:spPr>
              <a:xfrm>
                <a:off x="6129704" y="7893232"/>
                <a:ext cx="391886" cy="352800"/>
              </a:xfrm>
              <a:prstGeom prst="flowChartDelay">
                <a:avLst/>
              </a:prstGeom>
              <a:solidFill>
                <a:srgbClr val="F57D0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フローチャート: 論理積ゲート 29"/>
              <p:cNvSpPr/>
              <p:nvPr/>
            </p:nvSpPr>
            <p:spPr>
              <a:xfrm flipH="1">
                <a:off x="1085724" y="7893232"/>
                <a:ext cx="391886" cy="352800"/>
              </a:xfrm>
              <a:prstGeom prst="flowChartDelay">
                <a:avLst/>
              </a:prstGeom>
              <a:solidFill>
                <a:srgbClr val="F57D0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06" name="テキスト ボックス 105"/>
            <p:cNvSpPr txBox="1"/>
            <p:nvPr/>
          </p:nvSpPr>
          <p:spPr>
            <a:xfrm>
              <a:off x="886445" y="7194584"/>
              <a:ext cx="1508105" cy="338554"/>
            </a:xfrm>
            <a:prstGeom prst="rect">
              <a:avLst/>
            </a:prstGeom>
            <a:noFill/>
          </p:spPr>
          <p:txBody>
            <a:bodyPr wrap="none" rtlCol="0">
              <a:spAutoFit/>
            </a:bodyPr>
            <a:lstStyle/>
            <a:p>
              <a:r>
                <a:rPr kumimoji="1" lang="ja-JP" altLang="en-US" sz="1600" b="1" spc="120" dirty="0">
                  <a:solidFill>
                    <a:schemeClr val="bg1"/>
                  </a:solidFill>
                  <a:latin typeface="+mj-lt"/>
                </a:rPr>
                <a:t>アクセス方法</a:t>
              </a:r>
              <a:endParaRPr kumimoji="1" lang="en-US" altLang="ja-JP" sz="1600" b="1" spc="120" dirty="0">
                <a:solidFill>
                  <a:schemeClr val="bg1"/>
                </a:solidFill>
                <a:latin typeface="+mj-lt"/>
              </a:endParaRPr>
            </a:p>
          </p:txBody>
        </p:sp>
        <p:sp>
          <p:nvSpPr>
            <p:cNvPr id="8" name="楕円 7"/>
            <p:cNvSpPr/>
            <p:nvPr/>
          </p:nvSpPr>
          <p:spPr>
            <a:xfrm>
              <a:off x="693148" y="7283452"/>
              <a:ext cx="180000" cy="180000"/>
            </a:xfrm>
            <a:prstGeom prst="ellipse">
              <a:avLst/>
            </a:prstGeom>
            <a:solidFill>
              <a:srgbClr val="B05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363AB305-EA0E-098D-AA3A-1BDD2C67232F}"/>
              </a:ext>
            </a:extLst>
          </p:cNvPr>
          <p:cNvGrpSpPr/>
          <p:nvPr/>
        </p:nvGrpSpPr>
        <p:grpSpPr>
          <a:xfrm>
            <a:off x="1284853" y="1953113"/>
            <a:ext cx="4372643" cy="594663"/>
            <a:chOff x="1312024" y="2245657"/>
            <a:chExt cx="4372643" cy="594663"/>
          </a:xfrm>
        </p:grpSpPr>
        <p:cxnSp>
          <p:nvCxnSpPr>
            <p:cNvPr id="12" name="直線コネクタ 11"/>
            <p:cNvCxnSpPr/>
            <p:nvPr/>
          </p:nvCxnSpPr>
          <p:spPr>
            <a:xfrm>
              <a:off x="1312024" y="2247102"/>
              <a:ext cx="360919" cy="593218"/>
            </a:xfrm>
            <a:prstGeom prst="line">
              <a:avLst/>
            </a:prstGeom>
            <a:ln w="38100"/>
          </p:spPr>
          <p:style>
            <a:lnRef idx="1">
              <a:schemeClr val="dk1"/>
            </a:lnRef>
            <a:fillRef idx="0">
              <a:schemeClr val="dk1"/>
            </a:fillRef>
            <a:effectRef idx="0">
              <a:schemeClr val="dk1"/>
            </a:effectRef>
            <a:fontRef idx="minor">
              <a:schemeClr val="tx1"/>
            </a:fontRef>
          </p:style>
        </p:cxnSp>
        <p:grpSp>
          <p:nvGrpSpPr>
            <p:cNvPr id="10" name="グループ化 9">
              <a:extLst>
                <a:ext uri="{FF2B5EF4-FFF2-40B4-BE49-F238E27FC236}">
                  <a16:creationId xmlns:a16="http://schemas.microsoft.com/office/drawing/2014/main" id="{1AD8B0EB-5B30-ADDF-FEA8-31DBFDE36129}"/>
                </a:ext>
              </a:extLst>
            </p:cNvPr>
            <p:cNvGrpSpPr/>
            <p:nvPr/>
          </p:nvGrpSpPr>
          <p:grpSpPr>
            <a:xfrm>
              <a:off x="1848132" y="2245657"/>
              <a:ext cx="3836535" cy="594663"/>
              <a:chOff x="1848132" y="2245657"/>
              <a:chExt cx="3836535" cy="594663"/>
            </a:xfrm>
          </p:grpSpPr>
          <p:sp>
            <p:nvSpPr>
              <p:cNvPr id="104" name="テキスト ボックス 103"/>
              <p:cNvSpPr txBox="1"/>
              <p:nvPr/>
            </p:nvSpPr>
            <p:spPr>
              <a:xfrm>
                <a:off x="1848132" y="2245657"/>
                <a:ext cx="3211135" cy="461665"/>
              </a:xfrm>
              <a:prstGeom prst="rect">
                <a:avLst/>
              </a:prstGeom>
              <a:noFill/>
              <a:ln>
                <a:noFill/>
              </a:ln>
            </p:spPr>
            <p:txBody>
              <a:bodyPr wrap="none" rtlCol="0">
                <a:spAutoFit/>
              </a:bodyPr>
              <a:lstStyle/>
              <a:p>
                <a:pPr algn="ctr"/>
                <a:r>
                  <a:rPr kumimoji="1" lang="en-US" altLang="ja-JP" sz="2400" b="1" dirty="0">
                    <a:solidFill>
                      <a:srgbClr val="F57D05"/>
                    </a:solidFill>
                  </a:rPr>
                  <a:t>2025</a:t>
                </a:r>
                <a:r>
                  <a:rPr kumimoji="1" lang="ja-JP" altLang="en-US" sz="1400" b="1" dirty="0">
                    <a:solidFill>
                      <a:srgbClr val="F57D05"/>
                    </a:solidFill>
                  </a:rPr>
                  <a:t>年</a:t>
                </a:r>
                <a:r>
                  <a:rPr kumimoji="1" lang="en-US" altLang="ja-JP" sz="2400" b="1" dirty="0">
                    <a:solidFill>
                      <a:srgbClr val="F57D05"/>
                    </a:solidFill>
                  </a:rPr>
                  <a:t>6</a:t>
                </a:r>
                <a:r>
                  <a:rPr kumimoji="1" lang="ja-JP" altLang="en-US" sz="1400" b="1" dirty="0">
                    <a:solidFill>
                      <a:srgbClr val="F57D05"/>
                    </a:solidFill>
                  </a:rPr>
                  <a:t>月</a:t>
                </a:r>
                <a:r>
                  <a:rPr kumimoji="1" lang="en-US" altLang="ja-JP" sz="2400" b="1" dirty="0">
                    <a:solidFill>
                      <a:srgbClr val="F57D05"/>
                    </a:solidFill>
                  </a:rPr>
                  <a:t>2</a:t>
                </a:r>
                <a:r>
                  <a:rPr kumimoji="1" lang="ja-JP" altLang="en-US" sz="1200" b="1" dirty="0">
                    <a:solidFill>
                      <a:srgbClr val="F57D05"/>
                    </a:solidFill>
                  </a:rPr>
                  <a:t>日</a:t>
                </a:r>
                <a:r>
                  <a:rPr kumimoji="1" lang="ja-JP" altLang="en-US" sz="1400" b="1" dirty="0">
                    <a:solidFill>
                      <a:srgbClr val="F57D05"/>
                    </a:solidFill>
                  </a:rPr>
                  <a:t>より</a:t>
                </a:r>
                <a:r>
                  <a:rPr kumimoji="1" lang="ja-JP" altLang="en-US" sz="2400" b="1" dirty="0">
                    <a:solidFill>
                      <a:srgbClr val="F57D05"/>
                    </a:solidFill>
                  </a:rPr>
                  <a:t>運用開始</a:t>
                </a:r>
                <a:endParaRPr kumimoji="1" lang="en-US" altLang="ja-JP" sz="1400" b="1" dirty="0">
                  <a:solidFill>
                    <a:srgbClr val="F57D05"/>
                  </a:solidFill>
                </a:endParaRPr>
              </a:p>
            </p:txBody>
          </p:sp>
          <p:cxnSp>
            <p:nvCxnSpPr>
              <p:cNvPr id="39" name="直線コネクタ 38"/>
              <p:cNvCxnSpPr/>
              <p:nvPr/>
            </p:nvCxnSpPr>
            <p:spPr>
              <a:xfrm flipH="1">
                <a:off x="5323748" y="2247102"/>
                <a:ext cx="360919" cy="593218"/>
              </a:xfrm>
              <a:prstGeom prst="line">
                <a:avLst/>
              </a:prstGeom>
              <a:ln w="38100"/>
            </p:spPr>
            <p:style>
              <a:lnRef idx="1">
                <a:schemeClr val="dk1"/>
              </a:lnRef>
              <a:fillRef idx="0">
                <a:schemeClr val="dk1"/>
              </a:fillRef>
              <a:effectRef idx="0">
                <a:schemeClr val="dk1"/>
              </a:effectRef>
              <a:fontRef idx="minor">
                <a:schemeClr val="tx1"/>
              </a:fontRef>
            </p:style>
          </p:cxnSp>
        </p:grpSp>
      </p:grpSp>
      <p:pic>
        <p:nvPicPr>
          <p:cNvPr id="50" name="図 49"/>
          <p:cNvPicPr>
            <a:picLocks noChangeAspect="1"/>
          </p:cNvPicPr>
          <p:nvPr/>
        </p:nvPicPr>
        <p:blipFill>
          <a:blip r:embed="rId4"/>
          <a:stretch>
            <a:fillRect/>
          </a:stretch>
        </p:blipFill>
        <p:spPr>
          <a:xfrm>
            <a:off x="5414965" y="681724"/>
            <a:ext cx="1178379" cy="400976"/>
          </a:xfrm>
          <a:prstGeom prst="rect">
            <a:avLst/>
          </a:prstGeom>
        </p:spPr>
      </p:pic>
      <p:sp>
        <p:nvSpPr>
          <p:cNvPr id="36" name="テキスト ボックス 35">
            <a:extLst>
              <a:ext uri="{FF2B5EF4-FFF2-40B4-BE49-F238E27FC236}">
                <a16:creationId xmlns:a16="http://schemas.microsoft.com/office/drawing/2014/main" id="{15241076-8D97-401D-9F67-066C7204D14D}"/>
              </a:ext>
            </a:extLst>
          </p:cNvPr>
          <p:cNvSpPr txBox="1"/>
          <p:nvPr/>
        </p:nvSpPr>
        <p:spPr>
          <a:xfrm>
            <a:off x="446559" y="300405"/>
            <a:ext cx="5147563" cy="738664"/>
          </a:xfrm>
          <a:prstGeom prst="rect">
            <a:avLst/>
          </a:prstGeom>
          <a:noFill/>
        </p:spPr>
        <p:txBody>
          <a:bodyPr wrap="none" rtlCol="0">
            <a:spAutoFit/>
          </a:bodyPr>
          <a:lstStyle/>
          <a:p>
            <a:r>
              <a:rPr kumimoji="1" lang="ja-JP" altLang="en-US" sz="2400" b="1" spc="-150" dirty="0">
                <a:solidFill>
                  <a:srgbClr val="B05A04"/>
                </a:solidFill>
              </a:rPr>
              <a:t>ほんじょうネット</a:t>
            </a:r>
            <a:endParaRPr kumimoji="1" lang="en-US" altLang="ja-JP" sz="2400" b="1" spc="-150" dirty="0">
              <a:solidFill>
                <a:srgbClr val="B05A04"/>
              </a:solidFill>
            </a:endParaRPr>
          </a:p>
          <a:p>
            <a:r>
              <a:rPr kumimoji="1" lang="ja-JP" altLang="en-US" b="1" spc="-150" dirty="0">
                <a:solidFill>
                  <a:srgbClr val="B05A04"/>
                </a:solidFill>
              </a:rPr>
              <a:t> ～医療・介護・障害・地域資源情報検索システム～</a:t>
            </a:r>
            <a:endParaRPr kumimoji="1" lang="en-US" altLang="ja-JP" b="1" spc="-150" dirty="0">
              <a:solidFill>
                <a:srgbClr val="B05A04"/>
              </a:solidFill>
            </a:endParaRPr>
          </a:p>
        </p:txBody>
      </p:sp>
      <p:sp>
        <p:nvSpPr>
          <p:cNvPr id="40" name="テキスト ボックス 39">
            <a:extLst>
              <a:ext uri="{FF2B5EF4-FFF2-40B4-BE49-F238E27FC236}">
                <a16:creationId xmlns:a16="http://schemas.microsoft.com/office/drawing/2014/main" id="{DF7D35A9-802B-4662-BEEE-C0EE9E6DF1ED}"/>
              </a:ext>
            </a:extLst>
          </p:cNvPr>
          <p:cNvSpPr txBox="1"/>
          <p:nvPr/>
        </p:nvSpPr>
        <p:spPr>
          <a:xfrm>
            <a:off x="373222" y="9267229"/>
            <a:ext cx="4095993" cy="430887"/>
          </a:xfrm>
          <a:prstGeom prst="rect">
            <a:avLst/>
          </a:prstGeom>
          <a:noFill/>
        </p:spPr>
        <p:txBody>
          <a:bodyPr wrap="none" rtlCol="0" anchor="ctr">
            <a:spAutoFit/>
          </a:bodyPr>
          <a:lstStyle/>
          <a:p>
            <a:r>
              <a:rPr kumimoji="1" lang="ja-JP" altLang="en-US" sz="1100" spc="120" dirty="0"/>
              <a:t>■お問合せ：本庄市　高齢者福祉課　</a:t>
            </a:r>
            <a:r>
              <a:rPr kumimoji="1" lang="zh-TW" altLang="en-US" sz="1100" spc="120" dirty="0"/>
              <a:t>高齢者包括支援係</a:t>
            </a:r>
            <a:endParaRPr kumimoji="1" lang="en-US" altLang="zh-TW" sz="1100" spc="120" dirty="0"/>
          </a:p>
          <a:p>
            <a:r>
              <a:rPr kumimoji="1" lang="ja-JP" altLang="en-US" sz="1100" spc="120" dirty="0"/>
              <a:t>　　　　　　本庄市　障害福祉課　　援護係</a:t>
            </a:r>
            <a:endParaRPr kumimoji="1" lang="en-US" altLang="ja-JP" sz="1100" spc="120" dirty="0"/>
          </a:p>
        </p:txBody>
      </p:sp>
      <p:sp>
        <p:nvSpPr>
          <p:cNvPr id="43" name="正方形/長方形 42">
            <a:extLst>
              <a:ext uri="{FF2B5EF4-FFF2-40B4-BE49-F238E27FC236}">
                <a16:creationId xmlns:a16="http://schemas.microsoft.com/office/drawing/2014/main" id="{E0A8F8AF-3800-4A3F-AA6A-B61107DF09B5}"/>
              </a:ext>
            </a:extLst>
          </p:cNvPr>
          <p:cNvSpPr/>
          <p:nvPr/>
        </p:nvSpPr>
        <p:spPr>
          <a:xfrm>
            <a:off x="4469215" y="9280875"/>
            <a:ext cx="2998369" cy="400110"/>
          </a:xfrm>
          <a:prstGeom prst="rect">
            <a:avLst/>
          </a:prstGeom>
        </p:spPr>
        <p:txBody>
          <a:bodyPr wrap="square">
            <a:spAutoFit/>
          </a:bodyPr>
          <a:lstStyle/>
          <a:p>
            <a:r>
              <a:rPr kumimoji="1" lang="en-US" altLang="ja-JP" sz="1000" spc="120" dirty="0"/>
              <a:t>TEL</a:t>
            </a:r>
            <a:r>
              <a:rPr kumimoji="1" lang="ja-JP" altLang="en-US" sz="1000" spc="120" dirty="0"/>
              <a:t>：</a:t>
            </a:r>
            <a:r>
              <a:rPr kumimoji="1" lang="en-US" altLang="ja-JP" sz="1000" spc="120" dirty="0"/>
              <a:t>0495-25-1722</a:t>
            </a:r>
          </a:p>
          <a:p>
            <a:r>
              <a:rPr kumimoji="1" lang="ja-JP" altLang="en-US" sz="1000" spc="120" dirty="0"/>
              <a:t>　　 </a:t>
            </a:r>
            <a:r>
              <a:rPr kumimoji="1" lang="en-US" altLang="ja-JP" sz="1000" spc="120" dirty="0"/>
              <a:t>0495-25-1125</a:t>
            </a:r>
          </a:p>
        </p:txBody>
      </p:sp>
      <p:grpSp>
        <p:nvGrpSpPr>
          <p:cNvPr id="53" name="グループ化 52">
            <a:extLst>
              <a:ext uri="{FF2B5EF4-FFF2-40B4-BE49-F238E27FC236}">
                <a16:creationId xmlns:a16="http://schemas.microsoft.com/office/drawing/2014/main" id="{0823E1B0-F89B-3EB3-E4E0-4E35398A5BA4}"/>
              </a:ext>
            </a:extLst>
          </p:cNvPr>
          <p:cNvGrpSpPr/>
          <p:nvPr/>
        </p:nvGrpSpPr>
        <p:grpSpPr>
          <a:xfrm>
            <a:off x="691349" y="8009514"/>
            <a:ext cx="3518038" cy="461665"/>
            <a:chOff x="691349" y="8143626"/>
            <a:chExt cx="3518038" cy="461665"/>
          </a:xfrm>
        </p:grpSpPr>
        <p:sp>
          <p:nvSpPr>
            <p:cNvPr id="62" name="正方形/長方形 61">
              <a:extLst>
                <a:ext uri="{FF2B5EF4-FFF2-40B4-BE49-F238E27FC236}">
                  <a16:creationId xmlns:a16="http://schemas.microsoft.com/office/drawing/2014/main" id="{DB53ABBA-972F-42BD-837F-CC4FF79CFD54}"/>
                </a:ext>
              </a:extLst>
            </p:cNvPr>
            <p:cNvSpPr/>
            <p:nvPr/>
          </p:nvSpPr>
          <p:spPr>
            <a:xfrm>
              <a:off x="1364587" y="8143626"/>
              <a:ext cx="2844800" cy="461665"/>
            </a:xfrm>
            <a:prstGeom prst="rect">
              <a:avLst/>
            </a:prstGeom>
            <a:noFill/>
          </p:spPr>
          <p:txBody>
            <a:bodyPr wrap="square" lIns="91440" tIns="45720" rIns="91440" bIns="45720">
              <a:spAutoFit/>
            </a:bodyPr>
            <a:lstStyle/>
            <a:p>
              <a:r>
                <a:rPr lang="ja-JP" altLang="en-US" sz="1200" b="1" dirty="0">
                  <a:ln w="0"/>
                  <a:solidFill>
                    <a:srgbClr val="63493D"/>
                  </a:solidFill>
                  <a:latin typeface="BIZ UDPゴシック" panose="020B0400000000000000" pitchFamily="50" charset="-128"/>
                  <a:ea typeface="BIZ UDPゴシック" panose="020B0400000000000000" pitchFamily="50" charset="-128"/>
                </a:rPr>
                <a:t>本庄</a:t>
              </a:r>
              <a:r>
                <a:rPr lang="ja-JP" altLang="en-US" sz="1200" b="1" cap="none" spc="0" dirty="0">
                  <a:ln w="0"/>
                  <a:solidFill>
                    <a:srgbClr val="63493D"/>
                  </a:solidFill>
                  <a:latin typeface="BIZ UDPゴシック" panose="020B0400000000000000" pitchFamily="50" charset="-128"/>
                  <a:ea typeface="BIZ UDPゴシック" panose="020B0400000000000000" pitchFamily="50" charset="-128"/>
                </a:rPr>
                <a:t>市役所ホームページ</a:t>
              </a:r>
              <a:endParaRPr lang="en-US" altLang="ja-JP" sz="1200" b="1" cap="none" spc="0" dirty="0">
                <a:ln w="0"/>
                <a:solidFill>
                  <a:srgbClr val="63493D"/>
                </a:solidFill>
                <a:latin typeface="BIZ UDPゴシック" panose="020B0400000000000000" pitchFamily="50" charset="-128"/>
                <a:ea typeface="BIZ UDPゴシック" panose="020B0400000000000000" pitchFamily="50" charset="-128"/>
              </a:endParaRPr>
            </a:p>
            <a:p>
              <a:r>
                <a:rPr lang="ja-JP" altLang="en-US" sz="1200" b="1" cap="none" spc="0" dirty="0">
                  <a:ln w="0"/>
                  <a:solidFill>
                    <a:srgbClr val="63493D"/>
                  </a:solidFill>
                  <a:latin typeface="BIZ UDPゴシック" panose="020B0400000000000000" pitchFamily="50" charset="-128"/>
                  <a:ea typeface="BIZ UDPゴシック" panose="020B0400000000000000" pitchFamily="50" charset="-128"/>
                </a:rPr>
                <a:t>からアクセス</a:t>
              </a:r>
              <a:endParaRPr lang="en-US" altLang="ja-JP" sz="1200" b="1" cap="none" spc="0" dirty="0">
                <a:ln w="0"/>
                <a:solidFill>
                  <a:srgbClr val="63493D"/>
                </a:solidFill>
                <a:latin typeface="BIZ UDPゴシック" panose="020B0400000000000000" pitchFamily="50" charset="-128"/>
                <a:ea typeface="BIZ UDPゴシック" panose="020B0400000000000000" pitchFamily="50" charset="-128"/>
              </a:endParaRPr>
            </a:p>
          </p:txBody>
        </p:sp>
        <p:grpSp>
          <p:nvGrpSpPr>
            <p:cNvPr id="63" name="グループ化 62">
              <a:extLst>
                <a:ext uri="{FF2B5EF4-FFF2-40B4-BE49-F238E27FC236}">
                  <a16:creationId xmlns:a16="http://schemas.microsoft.com/office/drawing/2014/main" id="{217F879E-257E-4D75-8E86-D458FB0296C4}"/>
                </a:ext>
              </a:extLst>
            </p:cNvPr>
            <p:cNvGrpSpPr/>
            <p:nvPr/>
          </p:nvGrpSpPr>
          <p:grpSpPr>
            <a:xfrm>
              <a:off x="691349" y="8214538"/>
              <a:ext cx="715725" cy="319842"/>
              <a:chOff x="160561" y="3780341"/>
              <a:chExt cx="715725" cy="319842"/>
            </a:xfrm>
          </p:grpSpPr>
          <p:sp>
            <p:nvSpPr>
              <p:cNvPr id="64" name="フローチャート: 端子 63">
                <a:extLst>
                  <a:ext uri="{FF2B5EF4-FFF2-40B4-BE49-F238E27FC236}">
                    <a16:creationId xmlns:a16="http://schemas.microsoft.com/office/drawing/2014/main" id="{EA0B6F8F-ACFB-4B00-9BA2-9C16A6A6A7A1}"/>
                  </a:ext>
                </a:extLst>
              </p:cNvPr>
              <p:cNvSpPr/>
              <p:nvPr/>
            </p:nvSpPr>
            <p:spPr>
              <a:xfrm>
                <a:off x="160561" y="3780341"/>
                <a:ext cx="715725" cy="319842"/>
              </a:xfrm>
              <a:prstGeom prst="flowChartTerminator">
                <a:avLst/>
              </a:prstGeom>
              <a:solidFill>
                <a:srgbClr val="634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5" name="正方形/長方形 64">
                <a:extLst>
                  <a:ext uri="{FF2B5EF4-FFF2-40B4-BE49-F238E27FC236}">
                    <a16:creationId xmlns:a16="http://schemas.microsoft.com/office/drawing/2014/main" id="{D9DE2F62-0277-43B7-B575-8A89BF512EF4}"/>
                  </a:ext>
                </a:extLst>
              </p:cNvPr>
              <p:cNvSpPr/>
              <p:nvPr/>
            </p:nvSpPr>
            <p:spPr>
              <a:xfrm>
                <a:off x="186852" y="3798076"/>
                <a:ext cx="663142" cy="284373"/>
              </a:xfrm>
              <a:prstGeom prst="rect">
                <a:avLst/>
              </a:prstGeom>
              <a:noFill/>
            </p:spPr>
            <p:txBody>
              <a:bodyPr wrap="square" lIns="91440" tIns="45720" rIns="91440" bIns="45720">
                <a:spAutoFit/>
              </a:bodyPr>
              <a:lstStyle/>
              <a:p>
                <a:pPr algn="ctr"/>
                <a:r>
                  <a:rPr lang="ja-JP" altLang="en-US" sz="1200" b="1" dirty="0">
                    <a:ln w="0"/>
                    <a:solidFill>
                      <a:schemeClr val="bg1"/>
                    </a:solidFill>
                    <a:latin typeface="BIZ UDPゴシック" panose="020B0400000000000000" pitchFamily="50" charset="-128"/>
                    <a:ea typeface="BIZ UDPゴシック" panose="020B0400000000000000" pitchFamily="50" charset="-128"/>
                  </a:rPr>
                  <a:t>方法①</a:t>
                </a:r>
                <a:endParaRPr lang="en-US" altLang="ja-JP" sz="1200" b="1" cap="none" spc="0" dirty="0">
                  <a:ln w="0"/>
                  <a:solidFill>
                    <a:schemeClr val="bg1"/>
                  </a:solidFill>
                  <a:latin typeface="BIZ UDPゴシック" panose="020B0400000000000000" pitchFamily="50" charset="-128"/>
                  <a:ea typeface="BIZ UDPゴシック" panose="020B0400000000000000" pitchFamily="50" charset="-128"/>
                </a:endParaRPr>
              </a:p>
            </p:txBody>
          </p:sp>
        </p:grpSp>
      </p:grpSp>
      <p:grpSp>
        <p:nvGrpSpPr>
          <p:cNvPr id="52" name="グループ化 51">
            <a:extLst>
              <a:ext uri="{FF2B5EF4-FFF2-40B4-BE49-F238E27FC236}">
                <a16:creationId xmlns:a16="http://schemas.microsoft.com/office/drawing/2014/main" id="{28EC790E-85AC-B2A6-2FBA-42153D120A71}"/>
              </a:ext>
            </a:extLst>
          </p:cNvPr>
          <p:cNvGrpSpPr/>
          <p:nvPr/>
        </p:nvGrpSpPr>
        <p:grpSpPr>
          <a:xfrm>
            <a:off x="3826556" y="8062691"/>
            <a:ext cx="2447243" cy="319842"/>
            <a:chOff x="3826556" y="8196803"/>
            <a:chExt cx="2447243" cy="319842"/>
          </a:xfrm>
        </p:grpSpPr>
        <p:sp>
          <p:nvSpPr>
            <p:cNvPr id="68" name="正方形/長方形 67">
              <a:extLst>
                <a:ext uri="{FF2B5EF4-FFF2-40B4-BE49-F238E27FC236}">
                  <a16:creationId xmlns:a16="http://schemas.microsoft.com/office/drawing/2014/main" id="{E719C9C4-B188-4286-B8FA-17431105D2A1}"/>
                </a:ext>
              </a:extLst>
            </p:cNvPr>
            <p:cNvSpPr/>
            <p:nvPr/>
          </p:nvSpPr>
          <p:spPr>
            <a:xfrm>
              <a:off x="4482552" y="8218225"/>
              <a:ext cx="1791247" cy="276999"/>
            </a:xfrm>
            <a:prstGeom prst="rect">
              <a:avLst/>
            </a:prstGeom>
            <a:noFill/>
          </p:spPr>
          <p:txBody>
            <a:bodyPr wrap="square" lIns="91440" tIns="45720" rIns="91440" bIns="45720">
              <a:spAutoFit/>
            </a:bodyPr>
            <a:lstStyle/>
            <a:p>
              <a:r>
                <a:rPr lang="ja-JP" altLang="en-US" sz="1200" b="1" dirty="0">
                  <a:ln w="0">
                    <a:noFill/>
                  </a:ln>
                  <a:solidFill>
                    <a:srgbClr val="63493D"/>
                  </a:solidFill>
                  <a:latin typeface="BIZ UDPゴシック" panose="020B0400000000000000" pitchFamily="50" charset="-128"/>
                  <a:ea typeface="BIZ UDPゴシック" panose="020B0400000000000000" pitchFamily="50" charset="-128"/>
                </a:rPr>
                <a:t>二次元コードを読取り</a:t>
              </a:r>
              <a:endParaRPr lang="ja-JP" altLang="en-US" sz="1200" b="1" cap="none" spc="0" dirty="0">
                <a:ln w="0">
                  <a:noFill/>
                </a:ln>
                <a:solidFill>
                  <a:srgbClr val="63493D"/>
                </a:solidFill>
                <a:latin typeface="BIZ UDPゴシック" panose="020B0400000000000000" pitchFamily="50" charset="-128"/>
                <a:ea typeface="BIZ UDPゴシック" panose="020B0400000000000000" pitchFamily="50" charset="-128"/>
              </a:endParaRPr>
            </a:p>
          </p:txBody>
        </p:sp>
        <p:grpSp>
          <p:nvGrpSpPr>
            <p:cNvPr id="17" name="グループ化 16">
              <a:extLst>
                <a:ext uri="{FF2B5EF4-FFF2-40B4-BE49-F238E27FC236}">
                  <a16:creationId xmlns:a16="http://schemas.microsoft.com/office/drawing/2014/main" id="{13E558AB-AB14-41F5-BAB4-4B1D5DFCDD74}"/>
                </a:ext>
              </a:extLst>
            </p:cNvPr>
            <p:cNvGrpSpPr/>
            <p:nvPr/>
          </p:nvGrpSpPr>
          <p:grpSpPr>
            <a:xfrm>
              <a:off x="3826556" y="8196803"/>
              <a:ext cx="715725" cy="319842"/>
              <a:chOff x="3797110" y="7101324"/>
              <a:chExt cx="715725" cy="319842"/>
            </a:xfrm>
          </p:grpSpPr>
          <p:sp>
            <p:nvSpPr>
              <p:cNvPr id="69" name="フローチャート: 端子 68">
                <a:extLst>
                  <a:ext uri="{FF2B5EF4-FFF2-40B4-BE49-F238E27FC236}">
                    <a16:creationId xmlns:a16="http://schemas.microsoft.com/office/drawing/2014/main" id="{3F5F1FC3-5F04-49C1-8AA0-4CADB98D7558}"/>
                  </a:ext>
                </a:extLst>
              </p:cNvPr>
              <p:cNvSpPr/>
              <p:nvPr/>
            </p:nvSpPr>
            <p:spPr>
              <a:xfrm>
                <a:off x="3797110" y="7101324"/>
                <a:ext cx="715725" cy="319842"/>
              </a:xfrm>
              <a:prstGeom prst="flowChartTerminator">
                <a:avLst/>
              </a:prstGeom>
              <a:solidFill>
                <a:srgbClr val="634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70" name="正方形/長方形 69">
                <a:extLst>
                  <a:ext uri="{FF2B5EF4-FFF2-40B4-BE49-F238E27FC236}">
                    <a16:creationId xmlns:a16="http://schemas.microsoft.com/office/drawing/2014/main" id="{E338B3BC-6FFC-42E7-AD88-7AEB46DDD480}"/>
                  </a:ext>
                </a:extLst>
              </p:cNvPr>
              <p:cNvSpPr/>
              <p:nvPr/>
            </p:nvSpPr>
            <p:spPr>
              <a:xfrm>
                <a:off x="3823401" y="7119175"/>
                <a:ext cx="663142" cy="284373"/>
              </a:xfrm>
              <a:prstGeom prst="rect">
                <a:avLst/>
              </a:prstGeom>
              <a:noFill/>
            </p:spPr>
            <p:txBody>
              <a:bodyPr wrap="square" lIns="91440" tIns="45720" rIns="91440" bIns="45720">
                <a:spAutoFit/>
              </a:bodyPr>
              <a:lstStyle/>
              <a:p>
                <a:pPr algn="ctr"/>
                <a:r>
                  <a:rPr lang="ja-JP" altLang="en-US" sz="1200" b="1" dirty="0">
                    <a:ln w="0"/>
                    <a:solidFill>
                      <a:schemeClr val="bg1"/>
                    </a:solidFill>
                    <a:latin typeface="BIZ UDPゴシック" panose="020B0400000000000000" pitchFamily="50" charset="-128"/>
                    <a:ea typeface="BIZ UDPゴシック" panose="020B0400000000000000" pitchFamily="50" charset="-128"/>
                  </a:rPr>
                  <a:t>方法②</a:t>
                </a:r>
                <a:endParaRPr lang="en-US" altLang="ja-JP" sz="1200" b="1" cap="none" spc="0" dirty="0">
                  <a:ln w="0"/>
                  <a:solidFill>
                    <a:schemeClr val="bg1"/>
                  </a:solidFill>
                  <a:latin typeface="BIZ UDPゴシック" panose="020B0400000000000000" pitchFamily="50" charset="-128"/>
                  <a:ea typeface="BIZ UDPゴシック" panose="020B0400000000000000" pitchFamily="50" charset="-128"/>
                </a:endParaRPr>
              </a:p>
            </p:txBody>
          </p:sp>
        </p:grpSp>
      </p:grpSp>
      <p:sp>
        <p:nvSpPr>
          <p:cNvPr id="111" name="正方形/長方形 110">
            <a:extLst>
              <a:ext uri="{FF2B5EF4-FFF2-40B4-BE49-F238E27FC236}">
                <a16:creationId xmlns:a16="http://schemas.microsoft.com/office/drawing/2014/main" id="{BF09AA90-14FC-4BC6-BCB2-4F3E68E23CAD}"/>
              </a:ext>
            </a:extLst>
          </p:cNvPr>
          <p:cNvSpPr/>
          <p:nvPr/>
        </p:nvSpPr>
        <p:spPr>
          <a:xfrm>
            <a:off x="661052" y="8520171"/>
            <a:ext cx="2844800" cy="276999"/>
          </a:xfrm>
          <a:prstGeom prst="rect">
            <a:avLst/>
          </a:prstGeom>
          <a:noFill/>
        </p:spPr>
        <p:txBody>
          <a:bodyPr wrap="square" lIns="91440" tIns="45720" rIns="91440" bIns="45720">
            <a:spAutoFit/>
          </a:bodyPr>
          <a:lstStyle/>
          <a:p>
            <a:r>
              <a:rPr lang="ja-JP" altLang="en-US" sz="1200" b="1" cap="none" spc="0" dirty="0">
                <a:ln w="0"/>
                <a:solidFill>
                  <a:srgbClr val="63493D"/>
                </a:solidFill>
                <a:latin typeface="BIZ UDPゴシック" panose="020B0400000000000000" pitchFamily="50" charset="-128"/>
                <a:ea typeface="BIZ UDPゴシック" panose="020B0400000000000000" pitchFamily="50" charset="-128"/>
              </a:rPr>
              <a:t>ホームページの掲載位置の詳細</a:t>
            </a:r>
            <a:endParaRPr lang="en-US" altLang="ja-JP" sz="1200" b="1" cap="none" spc="0" dirty="0">
              <a:ln w="0"/>
              <a:solidFill>
                <a:srgbClr val="63493D"/>
              </a:solidFill>
              <a:latin typeface="BIZ UDPゴシック" panose="020B0400000000000000" pitchFamily="50" charset="-128"/>
              <a:ea typeface="BIZ UDPゴシック" panose="020B0400000000000000" pitchFamily="50" charset="-128"/>
            </a:endParaRPr>
          </a:p>
        </p:txBody>
      </p:sp>
      <p:sp>
        <p:nvSpPr>
          <p:cNvPr id="86" name="テキスト ボックス 85">
            <a:extLst>
              <a:ext uri="{FF2B5EF4-FFF2-40B4-BE49-F238E27FC236}">
                <a16:creationId xmlns:a16="http://schemas.microsoft.com/office/drawing/2014/main" id="{C943512F-A326-4B39-B819-B24DCC4D2710}"/>
              </a:ext>
            </a:extLst>
          </p:cNvPr>
          <p:cNvSpPr txBox="1"/>
          <p:nvPr/>
        </p:nvSpPr>
        <p:spPr>
          <a:xfrm>
            <a:off x="373440" y="1062726"/>
            <a:ext cx="6110128" cy="830997"/>
          </a:xfrm>
          <a:prstGeom prst="rect">
            <a:avLst/>
          </a:prstGeom>
          <a:noFill/>
        </p:spPr>
        <p:txBody>
          <a:bodyPr wrap="square" rtlCol="0">
            <a:spAutoFit/>
          </a:bodyPr>
          <a:lstStyle/>
          <a:p>
            <a:pPr algn="ctr"/>
            <a:r>
              <a:rPr kumimoji="1" lang="ja-JP" altLang="en-US" sz="1600" b="1" spc="120" dirty="0">
                <a:solidFill>
                  <a:srgbClr val="63493D"/>
                </a:solidFill>
                <a:effectLst>
                  <a:glow rad="101600">
                    <a:schemeClr val="bg1"/>
                  </a:glow>
                </a:effectLst>
              </a:rPr>
              <a:t>住み慣れた地域で安心して暮らし続けるための、</a:t>
            </a:r>
            <a:endParaRPr kumimoji="1" lang="en-US" altLang="ja-JP" sz="1600" b="1" spc="120" dirty="0">
              <a:solidFill>
                <a:srgbClr val="63493D"/>
              </a:solidFill>
              <a:effectLst>
                <a:glow rad="101600">
                  <a:schemeClr val="bg1"/>
                </a:glow>
              </a:effectLst>
            </a:endParaRPr>
          </a:p>
          <a:p>
            <a:pPr algn="ctr"/>
            <a:r>
              <a:rPr kumimoji="1" lang="ja-JP" altLang="en-US" sz="1600" b="1" spc="120" dirty="0">
                <a:solidFill>
                  <a:srgbClr val="63493D"/>
                </a:solidFill>
                <a:effectLst>
                  <a:glow rad="101600">
                    <a:schemeClr val="bg1"/>
                  </a:glow>
                </a:effectLst>
              </a:rPr>
              <a:t>医療・介護・障害・福祉サービスや通いの場の情報など、</a:t>
            </a:r>
            <a:endParaRPr kumimoji="1" lang="en-US" altLang="ja-JP" sz="1600" b="1" spc="120" dirty="0">
              <a:solidFill>
                <a:srgbClr val="63493D"/>
              </a:solidFill>
              <a:effectLst>
                <a:glow rad="101600">
                  <a:schemeClr val="bg1"/>
                </a:glow>
              </a:effectLst>
            </a:endParaRPr>
          </a:p>
          <a:p>
            <a:pPr algn="ctr"/>
            <a:r>
              <a:rPr kumimoji="1" lang="ja-JP" altLang="en-US" sz="1600" b="1" spc="120" dirty="0">
                <a:solidFill>
                  <a:srgbClr val="63493D"/>
                </a:solidFill>
                <a:effectLst>
                  <a:glow rad="101600">
                    <a:schemeClr val="bg1"/>
                  </a:glow>
                </a:effectLst>
              </a:rPr>
              <a:t>暮らしに役立つ情報を検索できるサイトです。</a:t>
            </a:r>
            <a:endParaRPr kumimoji="1" lang="en-US" altLang="ja-JP" sz="1600" b="1" spc="120" dirty="0">
              <a:solidFill>
                <a:srgbClr val="63493D"/>
              </a:solidFill>
              <a:effectLst>
                <a:glow rad="101600">
                  <a:schemeClr val="bg1"/>
                </a:glow>
              </a:effectLst>
            </a:endParaRPr>
          </a:p>
        </p:txBody>
      </p:sp>
      <p:sp>
        <p:nvSpPr>
          <p:cNvPr id="88" name="正方形/長方形 87">
            <a:extLst>
              <a:ext uri="{FF2B5EF4-FFF2-40B4-BE49-F238E27FC236}">
                <a16:creationId xmlns:a16="http://schemas.microsoft.com/office/drawing/2014/main" id="{96088ED2-95B3-4311-8970-3A97EB5F2968}"/>
              </a:ext>
            </a:extLst>
          </p:cNvPr>
          <p:cNvSpPr/>
          <p:nvPr/>
        </p:nvSpPr>
        <p:spPr>
          <a:xfrm>
            <a:off x="604011" y="7648591"/>
            <a:ext cx="5669789" cy="369332"/>
          </a:xfrm>
          <a:prstGeom prst="rect">
            <a:avLst/>
          </a:prstGeom>
          <a:noFill/>
        </p:spPr>
        <p:txBody>
          <a:bodyPr wrap="square" lIns="91440" tIns="45720" rIns="91440" bIns="45720">
            <a:spAutoFit/>
          </a:bodyPr>
          <a:lstStyle/>
          <a:p>
            <a:r>
              <a:rPr lang="en-US" altLang="ja-JP" b="1" cap="none" spc="0" dirty="0">
                <a:ln w="0"/>
                <a:solidFill>
                  <a:srgbClr val="63493D"/>
                </a:solidFill>
                <a:latin typeface="BIZ UDPゴシック" panose="020B0400000000000000" pitchFamily="50" charset="-128"/>
                <a:ea typeface="BIZ UDPゴシック" panose="020B0400000000000000" pitchFamily="50" charset="-128"/>
              </a:rPr>
              <a:t>URL</a:t>
            </a:r>
            <a:r>
              <a:rPr lang="ja-JP" altLang="en-US" b="1" cap="none" spc="0" dirty="0">
                <a:ln w="0"/>
                <a:solidFill>
                  <a:srgbClr val="63493D"/>
                </a:solidFill>
                <a:latin typeface="BIZ UDPゴシック" panose="020B0400000000000000" pitchFamily="50" charset="-128"/>
                <a:ea typeface="BIZ UDPゴシック" panose="020B0400000000000000" pitchFamily="50" charset="-128"/>
              </a:rPr>
              <a:t>　：</a:t>
            </a:r>
            <a:r>
              <a:rPr lang="ja-JP" altLang="en-US" b="1" dirty="0">
                <a:ln w="0"/>
                <a:solidFill>
                  <a:srgbClr val="63493D"/>
                </a:solidFill>
                <a:latin typeface="BIZ UDPゴシック" panose="020B0400000000000000" pitchFamily="50" charset="-128"/>
                <a:ea typeface="BIZ UDPゴシック" panose="020B0400000000000000" pitchFamily="50" charset="-128"/>
              </a:rPr>
              <a:t>　</a:t>
            </a:r>
            <a:r>
              <a:rPr lang="en-US" altLang="ja-JP" b="1" dirty="0">
                <a:ln w="0"/>
                <a:solidFill>
                  <a:srgbClr val="63493D"/>
                </a:solidFill>
                <a:latin typeface="BIZ UDPゴシック" panose="020B0400000000000000" pitchFamily="50" charset="-128"/>
                <a:ea typeface="BIZ UDPゴシック" panose="020B0400000000000000" pitchFamily="50" charset="-128"/>
              </a:rPr>
              <a:t>https://carepro-navi.jp/honjo</a:t>
            </a:r>
            <a:endParaRPr lang="en-US" altLang="ja-JP" b="1" cap="none" spc="0" dirty="0">
              <a:ln w="0"/>
              <a:solidFill>
                <a:srgbClr val="63493D"/>
              </a:solidFill>
              <a:latin typeface="BIZ UDPゴシック" panose="020B0400000000000000" pitchFamily="50" charset="-128"/>
              <a:ea typeface="BIZ UDPゴシック" panose="020B0400000000000000" pitchFamily="50" charset="-128"/>
            </a:endParaRPr>
          </a:p>
        </p:txBody>
      </p:sp>
      <p:grpSp>
        <p:nvGrpSpPr>
          <p:cNvPr id="25" name="グループ化 24">
            <a:extLst>
              <a:ext uri="{FF2B5EF4-FFF2-40B4-BE49-F238E27FC236}">
                <a16:creationId xmlns:a16="http://schemas.microsoft.com/office/drawing/2014/main" id="{91B29DA1-BC32-88BA-5076-D020855E47A6}"/>
              </a:ext>
            </a:extLst>
          </p:cNvPr>
          <p:cNvGrpSpPr/>
          <p:nvPr/>
        </p:nvGrpSpPr>
        <p:grpSpPr>
          <a:xfrm>
            <a:off x="214633" y="3897553"/>
            <a:ext cx="2206585" cy="1565434"/>
            <a:chOff x="214633" y="4199992"/>
            <a:chExt cx="2206585" cy="1565434"/>
          </a:xfrm>
        </p:grpSpPr>
        <p:cxnSp>
          <p:nvCxnSpPr>
            <p:cNvPr id="78" name="直線コネクタ 77">
              <a:extLst>
                <a:ext uri="{FF2B5EF4-FFF2-40B4-BE49-F238E27FC236}">
                  <a16:creationId xmlns:a16="http://schemas.microsoft.com/office/drawing/2014/main" id="{1ED29B6A-98AA-42E4-8250-6701AA40A704}"/>
                </a:ext>
              </a:extLst>
            </p:cNvPr>
            <p:cNvCxnSpPr>
              <a:cxnSpLocks/>
            </p:cNvCxnSpPr>
            <p:nvPr/>
          </p:nvCxnSpPr>
          <p:spPr>
            <a:xfrm>
              <a:off x="1786116" y="4439280"/>
              <a:ext cx="635102" cy="1326146"/>
            </a:xfrm>
            <a:prstGeom prst="line">
              <a:avLst/>
            </a:prstGeom>
            <a:ln w="19050">
              <a:solidFill>
                <a:schemeClr val="tx2"/>
              </a:solidFill>
              <a:tailEnd type="oval"/>
            </a:ln>
            <a:effectLst>
              <a:glow rad="88900">
                <a:schemeClr val="bg1"/>
              </a:glow>
            </a:effectLst>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0074E7EB-6DDE-4215-BAAD-648C5DBB776E}"/>
                </a:ext>
              </a:extLst>
            </p:cNvPr>
            <p:cNvSpPr txBox="1"/>
            <p:nvPr/>
          </p:nvSpPr>
          <p:spPr>
            <a:xfrm>
              <a:off x="254290" y="4643577"/>
              <a:ext cx="1771171" cy="888000"/>
            </a:xfrm>
            <a:prstGeom prst="rect">
              <a:avLst/>
            </a:prstGeom>
            <a:solidFill>
              <a:schemeClr val="bg1">
                <a:alpha val="64000"/>
              </a:schemeClr>
            </a:solidFill>
          </p:spPr>
          <p:txBody>
            <a:bodyPr wrap="square" rtlCol="0">
              <a:spAutoFit/>
            </a:bodyPr>
            <a:lstStyle/>
            <a:p>
              <a:pPr>
                <a:lnSpc>
                  <a:spcPct val="150000"/>
                </a:lnSpc>
              </a:pPr>
              <a:r>
                <a:rPr kumimoji="1" lang="ja-JP" altLang="en-US" sz="900" spc="120" dirty="0">
                  <a:effectLst>
                    <a:glow rad="101600">
                      <a:schemeClr val="bg1"/>
                    </a:glow>
                  </a:effectLst>
                </a:rPr>
                <a:t>お住まいの近くの介護事業所・医療機関・通いの場等の情報を検索することができます。</a:t>
              </a:r>
              <a:endParaRPr kumimoji="1" lang="en-US" altLang="ja-JP" sz="900" spc="120" dirty="0">
                <a:effectLst>
                  <a:glow rad="101600">
                    <a:schemeClr val="bg1"/>
                  </a:glow>
                </a:effectLst>
              </a:endParaRPr>
            </a:p>
          </p:txBody>
        </p:sp>
        <p:grpSp>
          <p:nvGrpSpPr>
            <p:cNvPr id="79" name="グループ化 78">
              <a:extLst>
                <a:ext uri="{FF2B5EF4-FFF2-40B4-BE49-F238E27FC236}">
                  <a16:creationId xmlns:a16="http://schemas.microsoft.com/office/drawing/2014/main" id="{C47ADE58-6EAD-4F27-AB43-D6398E62FCA9}"/>
                </a:ext>
              </a:extLst>
            </p:cNvPr>
            <p:cNvGrpSpPr/>
            <p:nvPr/>
          </p:nvGrpSpPr>
          <p:grpSpPr>
            <a:xfrm>
              <a:off x="214633" y="4199992"/>
              <a:ext cx="1810525" cy="425563"/>
              <a:chOff x="5374138" y="2424006"/>
              <a:chExt cx="2205005" cy="460020"/>
            </a:xfrm>
          </p:grpSpPr>
          <p:sp>
            <p:nvSpPr>
              <p:cNvPr id="80" name="正方形/長方形 79">
                <a:extLst>
                  <a:ext uri="{FF2B5EF4-FFF2-40B4-BE49-F238E27FC236}">
                    <a16:creationId xmlns:a16="http://schemas.microsoft.com/office/drawing/2014/main" id="{21BFD20F-C641-49E9-A30B-E308EB7AA4C8}"/>
                  </a:ext>
                </a:extLst>
              </p:cNvPr>
              <p:cNvSpPr/>
              <p:nvPr/>
            </p:nvSpPr>
            <p:spPr>
              <a:xfrm>
                <a:off x="5484643" y="2424006"/>
                <a:ext cx="1980000" cy="46002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1" name="正方形/長方形 80">
                <a:extLst>
                  <a:ext uri="{FF2B5EF4-FFF2-40B4-BE49-F238E27FC236}">
                    <a16:creationId xmlns:a16="http://schemas.microsoft.com/office/drawing/2014/main" id="{61C4D6F0-9261-40EB-89E9-452DB62D3A89}"/>
                  </a:ext>
                </a:extLst>
              </p:cNvPr>
              <p:cNvSpPr/>
              <p:nvPr/>
            </p:nvSpPr>
            <p:spPr>
              <a:xfrm>
                <a:off x="5374138" y="2501853"/>
                <a:ext cx="2205005" cy="299427"/>
              </a:xfrm>
              <a:prstGeom prst="rect">
                <a:avLst/>
              </a:prstGeom>
              <a:noFill/>
            </p:spPr>
            <p:txBody>
              <a:bodyPr wrap="square" anchor="ctr">
                <a:spAutoFit/>
              </a:bodyPr>
              <a:lstStyle/>
              <a:p>
                <a:pPr algn="ctr"/>
                <a:r>
                  <a:rPr lang="ja-JP" altLang="en-US" sz="1200" spc="120" dirty="0">
                    <a:latin typeface="+mn-ea"/>
                  </a:rPr>
                  <a:t>地図・住所等検索</a:t>
                </a:r>
                <a:endParaRPr lang="en-US" altLang="ja-JP" sz="1200" spc="120" dirty="0">
                  <a:latin typeface="+mn-ea"/>
                </a:endParaRPr>
              </a:p>
            </p:txBody>
          </p:sp>
        </p:grpSp>
      </p:grpSp>
      <p:grpSp>
        <p:nvGrpSpPr>
          <p:cNvPr id="34" name="グループ化 33">
            <a:extLst>
              <a:ext uri="{FF2B5EF4-FFF2-40B4-BE49-F238E27FC236}">
                <a16:creationId xmlns:a16="http://schemas.microsoft.com/office/drawing/2014/main" id="{5EB54F2A-7A3B-9441-4E44-88E2FCBC3877}"/>
              </a:ext>
            </a:extLst>
          </p:cNvPr>
          <p:cNvGrpSpPr/>
          <p:nvPr/>
        </p:nvGrpSpPr>
        <p:grpSpPr>
          <a:xfrm>
            <a:off x="3799309" y="4299933"/>
            <a:ext cx="2889565" cy="1145991"/>
            <a:chOff x="3799309" y="4299933"/>
            <a:chExt cx="2889565" cy="1145991"/>
          </a:xfrm>
        </p:grpSpPr>
        <p:sp>
          <p:nvSpPr>
            <p:cNvPr id="82" name="テキスト ボックス 81">
              <a:extLst>
                <a:ext uri="{FF2B5EF4-FFF2-40B4-BE49-F238E27FC236}">
                  <a16:creationId xmlns:a16="http://schemas.microsoft.com/office/drawing/2014/main" id="{18D6D362-1D3C-434E-86BE-6D0C44D0899F}"/>
                </a:ext>
              </a:extLst>
            </p:cNvPr>
            <p:cNvSpPr txBox="1"/>
            <p:nvPr/>
          </p:nvSpPr>
          <p:spPr>
            <a:xfrm>
              <a:off x="4917703" y="4756836"/>
              <a:ext cx="1771171" cy="472502"/>
            </a:xfrm>
            <a:prstGeom prst="rect">
              <a:avLst/>
            </a:prstGeom>
            <a:solidFill>
              <a:schemeClr val="bg1">
                <a:alpha val="64000"/>
              </a:schemeClr>
            </a:solidFill>
          </p:spPr>
          <p:txBody>
            <a:bodyPr wrap="square" rtlCol="0">
              <a:spAutoFit/>
            </a:bodyPr>
            <a:lstStyle/>
            <a:p>
              <a:pPr>
                <a:lnSpc>
                  <a:spcPct val="150000"/>
                </a:lnSpc>
              </a:pPr>
              <a:r>
                <a:rPr kumimoji="1" lang="ja-JP" altLang="en-US" sz="900" spc="120" dirty="0">
                  <a:effectLst>
                    <a:glow rad="101600">
                      <a:schemeClr val="bg1"/>
                    </a:glow>
                  </a:effectLst>
                </a:rPr>
                <a:t>介護に関する相談窓口を</a:t>
              </a:r>
              <a:endParaRPr kumimoji="1" lang="en-US" altLang="ja-JP" sz="900" spc="120" dirty="0">
                <a:effectLst>
                  <a:glow rad="101600">
                    <a:schemeClr val="bg1"/>
                  </a:glow>
                </a:effectLst>
              </a:endParaRPr>
            </a:p>
            <a:p>
              <a:pPr>
                <a:lnSpc>
                  <a:spcPct val="150000"/>
                </a:lnSpc>
              </a:pPr>
              <a:r>
                <a:rPr kumimoji="1" lang="ja-JP" altLang="en-US" sz="900" spc="120" dirty="0">
                  <a:effectLst>
                    <a:glow rad="101600">
                      <a:schemeClr val="bg1"/>
                    </a:glow>
                  </a:effectLst>
                </a:rPr>
                <a:t>確認できます。</a:t>
              </a:r>
              <a:endParaRPr kumimoji="1" lang="en-US" altLang="ja-JP" sz="900" spc="120" dirty="0">
                <a:effectLst>
                  <a:glow rad="101600">
                    <a:schemeClr val="bg1"/>
                  </a:glow>
                </a:effectLst>
              </a:endParaRPr>
            </a:p>
          </p:txBody>
        </p:sp>
        <p:cxnSp>
          <p:nvCxnSpPr>
            <p:cNvPr id="83" name="直線コネクタ 82">
              <a:extLst>
                <a:ext uri="{FF2B5EF4-FFF2-40B4-BE49-F238E27FC236}">
                  <a16:creationId xmlns:a16="http://schemas.microsoft.com/office/drawing/2014/main" id="{3FC5802C-0F0F-49C8-947C-E36BFF2F53CC}"/>
                </a:ext>
              </a:extLst>
            </p:cNvPr>
            <p:cNvCxnSpPr>
              <a:cxnSpLocks/>
            </p:cNvCxnSpPr>
            <p:nvPr/>
          </p:nvCxnSpPr>
          <p:spPr>
            <a:xfrm flipH="1">
              <a:off x="3799309" y="4567112"/>
              <a:ext cx="1231509" cy="878812"/>
            </a:xfrm>
            <a:prstGeom prst="line">
              <a:avLst/>
            </a:prstGeom>
            <a:ln w="19050">
              <a:solidFill>
                <a:schemeClr val="tx2"/>
              </a:solidFill>
              <a:tailEnd type="oval"/>
            </a:ln>
            <a:effectLst>
              <a:glow rad="88900">
                <a:schemeClr val="bg1"/>
              </a:glow>
            </a:effectLst>
          </p:spPr>
          <p:style>
            <a:lnRef idx="1">
              <a:schemeClr val="accent1"/>
            </a:lnRef>
            <a:fillRef idx="0">
              <a:schemeClr val="accent1"/>
            </a:fillRef>
            <a:effectRef idx="0">
              <a:schemeClr val="accent1"/>
            </a:effectRef>
            <a:fontRef idx="minor">
              <a:schemeClr val="tx1"/>
            </a:fontRef>
          </p:style>
        </p:cxnSp>
        <p:grpSp>
          <p:nvGrpSpPr>
            <p:cNvPr id="84" name="グループ化 83">
              <a:extLst>
                <a:ext uri="{FF2B5EF4-FFF2-40B4-BE49-F238E27FC236}">
                  <a16:creationId xmlns:a16="http://schemas.microsoft.com/office/drawing/2014/main" id="{CA40DDDA-4CF4-4427-A23D-D56B1D15CA44}"/>
                </a:ext>
              </a:extLst>
            </p:cNvPr>
            <p:cNvGrpSpPr/>
            <p:nvPr/>
          </p:nvGrpSpPr>
          <p:grpSpPr>
            <a:xfrm>
              <a:off x="4819681" y="4299933"/>
              <a:ext cx="1810525" cy="425563"/>
              <a:chOff x="5374138" y="2424006"/>
              <a:chExt cx="2205005" cy="460020"/>
            </a:xfrm>
          </p:grpSpPr>
          <p:sp>
            <p:nvSpPr>
              <p:cNvPr id="85" name="正方形/長方形 84">
                <a:extLst>
                  <a:ext uri="{FF2B5EF4-FFF2-40B4-BE49-F238E27FC236}">
                    <a16:creationId xmlns:a16="http://schemas.microsoft.com/office/drawing/2014/main" id="{F67FA9E1-096D-4AD5-B315-8AAC34447F7D}"/>
                  </a:ext>
                </a:extLst>
              </p:cNvPr>
              <p:cNvSpPr/>
              <p:nvPr/>
            </p:nvSpPr>
            <p:spPr>
              <a:xfrm>
                <a:off x="5484643" y="2424006"/>
                <a:ext cx="1980000" cy="46002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9" name="正方形/長方形 88">
                <a:extLst>
                  <a:ext uri="{FF2B5EF4-FFF2-40B4-BE49-F238E27FC236}">
                    <a16:creationId xmlns:a16="http://schemas.microsoft.com/office/drawing/2014/main" id="{83B7A19B-FBBE-4247-8AC6-32A1E776AF70}"/>
                  </a:ext>
                </a:extLst>
              </p:cNvPr>
              <p:cNvSpPr/>
              <p:nvPr/>
            </p:nvSpPr>
            <p:spPr>
              <a:xfrm>
                <a:off x="5374138" y="2501853"/>
                <a:ext cx="2205005" cy="299427"/>
              </a:xfrm>
              <a:prstGeom prst="rect">
                <a:avLst/>
              </a:prstGeom>
              <a:noFill/>
            </p:spPr>
            <p:txBody>
              <a:bodyPr wrap="square" anchor="ctr">
                <a:spAutoFit/>
              </a:bodyPr>
              <a:lstStyle/>
              <a:p>
                <a:pPr algn="ctr"/>
                <a:r>
                  <a:rPr lang="ja-JP" altLang="en-US" sz="1200" spc="120" dirty="0">
                    <a:latin typeface="+mn-ea"/>
                  </a:rPr>
                  <a:t>相談窓口</a:t>
                </a:r>
                <a:endParaRPr lang="en-US" altLang="ja-JP" sz="1200" spc="120" dirty="0">
                  <a:latin typeface="+mn-ea"/>
                </a:endParaRPr>
              </a:p>
            </p:txBody>
          </p:sp>
        </p:grpSp>
      </p:grpSp>
      <p:grpSp>
        <p:nvGrpSpPr>
          <p:cNvPr id="32" name="グループ化 31">
            <a:extLst>
              <a:ext uri="{FF2B5EF4-FFF2-40B4-BE49-F238E27FC236}">
                <a16:creationId xmlns:a16="http://schemas.microsoft.com/office/drawing/2014/main" id="{B46AD643-A8C8-4DD6-A763-D0A074345B92}"/>
              </a:ext>
            </a:extLst>
          </p:cNvPr>
          <p:cNvGrpSpPr/>
          <p:nvPr/>
        </p:nvGrpSpPr>
        <p:grpSpPr>
          <a:xfrm>
            <a:off x="214355" y="5617425"/>
            <a:ext cx="2172206" cy="1076964"/>
            <a:chOff x="214355" y="5617425"/>
            <a:chExt cx="2172206" cy="1076964"/>
          </a:xfrm>
        </p:grpSpPr>
        <p:cxnSp>
          <p:nvCxnSpPr>
            <p:cNvPr id="92" name="直線コネクタ 91">
              <a:extLst>
                <a:ext uri="{FF2B5EF4-FFF2-40B4-BE49-F238E27FC236}">
                  <a16:creationId xmlns:a16="http://schemas.microsoft.com/office/drawing/2014/main" id="{572786B9-92A9-4BC2-B5E5-175021494900}"/>
                </a:ext>
              </a:extLst>
            </p:cNvPr>
            <p:cNvCxnSpPr>
              <a:cxnSpLocks/>
            </p:cNvCxnSpPr>
            <p:nvPr/>
          </p:nvCxnSpPr>
          <p:spPr>
            <a:xfrm>
              <a:off x="1748209" y="5839398"/>
              <a:ext cx="638352" cy="581393"/>
            </a:xfrm>
            <a:prstGeom prst="line">
              <a:avLst/>
            </a:prstGeom>
            <a:ln w="19050">
              <a:solidFill>
                <a:schemeClr val="tx2"/>
              </a:solidFill>
              <a:tailEnd type="oval"/>
            </a:ln>
            <a:effectLst>
              <a:glow rad="88900">
                <a:schemeClr val="bg1"/>
              </a:glow>
            </a:effectLst>
          </p:spPr>
          <p:style>
            <a:lnRef idx="1">
              <a:schemeClr val="accent1"/>
            </a:lnRef>
            <a:fillRef idx="0">
              <a:schemeClr val="accent1"/>
            </a:fillRef>
            <a:effectRef idx="0">
              <a:schemeClr val="accent1"/>
            </a:effectRef>
            <a:fontRef idx="minor">
              <a:schemeClr val="tx1"/>
            </a:fontRef>
          </p:style>
        </p:cxnSp>
        <p:grpSp>
          <p:nvGrpSpPr>
            <p:cNvPr id="31" name="グループ化 30">
              <a:extLst>
                <a:ext uri="{FF2B5EF4-FFF2-40B4-BE49-F238E27FC236}">
                  <a16:creationId xmlns:a16="http://schemas.microsoft.com/office/drawing/2014/main" id="{50BB0129-47CD-40FE-A99D-E5FBD645ABEA}"/>
                </a:ext>
              </a:extLst>
            </p:cNvPr>
            <p:cNvGrpSpPr/>
            <p:nvPr/>
          </p:nvGrpSpPr>
          <p:grpSpPr>
            <a:xfrm>
              <a:off x="214355" y="5617425"/>
              <a:ext cx="1810525" cy="1076964"/>
              <a:chOff x="214355" y="5617425"/>
              <a:chExt cx="1810525" cy="1076964"/>
            </a:xfrm>
          </p:grpSpPr>
          <p:sp>
            <p:nvSpPr>
              <p:cNvPr id="91" name="テキスト ボックス 90">
                <a:extLst>
                  <a:ext uri="{FF2B5EF4-FFF2-40B4-BE49-F238E27FC236}">
                    <a16:creationId xmlns:a16="http://schemas.microsoft.com/office/drawing/2014/main" id="{C3883060-9251-45EC-9B50-E38EE19B6A9F}"/>
                  </a:ext>
                </a:extLst>
              </p:cNvPr>
              <p:cNvSpPr txBox="1"/>
              <p:nvPr/>
            </p:nvSpPr>
            <p:spPr>
              <a:xfrm>
                <a:off x="234349" y="6014138"/>
                <a:ext cx="1771171" cy="680251"/>
              </a:xfrm>
              <a:prstGeom prst="rect">
                <a:avLst/>
              </a:prstGeom>
              <a:solidFill>
                <a:schemeClr val="bg1">
                  <a:alpha val="64000"/>
                </a:schemeClr>
              </a:solidFill>
            </p:spPr>
            <p:txBody>
              <a:bodyPr wrap="square" rtlCol="0">
                <a:spAutoFit/>
              </a:bodyPr>
              <a:lstStyle/>
              <a:p>
                <a:pPr>
                  <a:lnSpc>
                    <a:spcPct val="150000"/>
                  </a:lnSpc>
                </a:pPr>
                <a:r>
                  <a:rPr kumimoji="1" lang="ja-JP" altLang="en-US" sz="900" spc="120" dirty="0">
                    <a:effectLst>
                      <a:glow rad="101600">
                        <a:schemeClr val="bg1"/>
                      </a:glow>
                    </a:effectLst>
                  </a:rPr>
                  <a:t>介護事業所の情報を、ニーズに合わせて検索することができます。</a:t>
                </a:r>
                <a:endParaRPr kumimoji="1" lang="en-US" altLang="ja-JP" sz="900" spc="120" dirty="0">
                  <a:effectLst>
                    <a:glow rad="101600">
                      <a:schemeClr val="bg1"/>
                    </a:glow>
                  </a:effectLst>
                </a:endParaRPr>
              </a:p>
            </p:txBody>
          </p:sp>
          <p:grpSp>
            <p:nvGrpSpPr>
              <p:cNvPr id="93" name="グループ化 92">
                <a:extLst>
                  <a:ext uri="{FF2B5EF4-FFF2-40B4-BE49-F238E27FC236}">
                    <a16:creationId xmlns:a16="http://schemas.microsoft.com/office/drawing/2014/main" id="{A99B08FC-B80C-449A-B405-6011203B5740}"/>
                  </a:ext>
                </a:extLst>
              </p:cNvPr>
              <p:cNvGrpSpPr/>
              <p:nvPr/>
            </p:nvGrpSpPr>
            <p:grpSpPr>
              <a:xfrm>
                <a:off x="214355" y="5617425"/>
                <a:ext cx="1810525" cy="425563"/>
                <a:chOff x="5374138" y="2424006"/>
                <a:chExt cx="2205005" cy="460020"/>
              </a:xfrm>
            </p:grpSpPr>
            <p:sp>
              <p:nvSpPr>
                <p:cNvPr id="94" name="正方形/長方形 93">
                  <a:extLst>
                    <a:ext uri="{FF2B5EF4-FFF2-40B4-BE49-F238E27FC236}">
                      <a16:creationId xmlns:a16="http://schemas.microsoft.com/office/drawing/2014/main" id="{E3E7A900-9680-4F6E-9686-C156CFC9DAFE}"/>
                    </a:ext>
                  </a:extLst>
                </p:cNvPr>
                <p:cNvSpPr/>
                <p:nvPr/>
              </p:nvSpPr>
              <p:spPr>
                <a:xfrm>
                  <a:off x="5484643" y="2424006"/>
                  <a:ext cx="1980000" cy="46002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96" name="正方形/長方形 95">
                  <a:extLst>
                    <a:ext uri="{FF2B5EF4-FFF2-40B4-BE49-F238E27FC236}">
                      <a16:creationId xmlns:a16="http://schemas.microsoft.com/office/drawing/2014/main" id="{2DA49621-EF13-4D53-868F-F50396ACE1F4}"/>
                    </a:ext>
                  </a:extLst>
                </p:cNvPr>
                <p:cNvSpPr/>
                <p:nvPr/>
              </p:nvSpPr>
              <p:spPr>
                <a:xfrm>
                  <a:off x="5374138" y="2501853"/>
                  <a:ext cx="2205005" cy="299427"/>
                </a:xfrm>
                <a:prstGeom prst="rect">
                  <a:avLst/>
                </a:prstGeom>
                <a:noFill/>
              </p:spPr>
              <p:txBody>
                <a:bodyPr wrap="square" anchor="ctr">
                  <a:spAutoFit/>
                </a:bodyPr>
                <a:lstStyle/>
                <a:p>
                  <a:pPr algn="ctr"/>
                  <a:r>
                    <a:rPr lang="ja-JP" altLang="en-US" sz="1200" spc="120" dirty="0">
                      <a:latin typeface="+mn-ea"/>
                    </a:rPr>
                    <a:t>事業所検索</a:t>
                  </a:r>
                  <a:endParaRPr lang="en-US" altLang="ja-JP" sz="1200" spc="120" dirty="0">
                    <a:latin typeface="+mn-ea"/>
                  </a:endParaRPr>
                </a:p>
              </p:txBody>
            </p:sp>
          </p:grpSp>
        </p:grpSp>
      </p:grpSp>
      <p:sp>
        <p:nvSpPr>
          <p:cNvPr id="42" name="テキスト ボックス 41"/>
          <p:cNvSpPr txBox="1"/>
          <p:nvPr/>
        </p:nvSpPr>
        <p:spPr>
          <a:xfrm>
            <a:off x="5164284" y="6910274"/>
            <a:ext cx="2015484" cy="230832"/>
          </a:xfrm>
          <a:prstGeom prst="rect">
            <a:avLst/>
          </a:prstGeom>
          <a:noFill/>
        </p:spPr>
        <p:txBody>
          <a:bodyPr wrap="square" rtlCol="0">
            <a:spAutoFit/>
          </a:bodyPr>
          <a:lstStyle/>
          <a:p>
            <a:r>
              <a:rPr kumimoji="1" lang="en-US" altLang="ja-JP" sz="900" spc="120" dirty="0"/>
              <a:t>※</a:t>
            </a:r>
            <a:r>
              <a:rPr kumimoji="1" lang="ja-JP" altLang="en-US" sz="900" spc="120" dirty="0"/>
              <a:t>画面はイメージです。</a:t>
            </a:r>
          </a:p>
        </p:txBody>
      </p:sp>
      <p:sp>
        <p:nvSpPr>
          <p:cNvPr id="3" name="正方形/長方形 59">
            <a:extLst>
              <a:ext uri="{FF2B5EF4-FFF2-40B4-BE49-F238E27FC236}">
                <a16:creationId xmlns:a16="http://schemas.microsoft.com/office/drawing/2014/main" id="{7C5567A8-2521-A680-1A8F-7E9D0E54E6F4}"/>
              </a:ext>
            </a:extLst>
          </p:cNvPr>
          <p:cNvSpPr/>
          <p:nvPr/>
        </p:nvSpPr>
        <p:spPr>
          <a:xfrm>
            <a:off x="676084" y="8819694"/>
            <a:ext cx="3123225" cy="430887"/>
          </a:xfrm>
          <a:prstGeom prst="rect">
            <a:avLst/>
          </a:prstGeom>
          <a:noFill/>
        </p:spPr>
        <p:txBody>
          <a:bodyPr wrap="square" lIns="91440" tIns="45720" rIns="91440" bIns="45720">
            <a:spAutoFit/>
          </a:bodyPr>
          <a:lstStyle/>
          <a:p>
            <a:r>
              <a:rPr lang="ja-JP" altLang="en-US" sz="1100" b="0" cap="none" spc="0" dirty="0">
                <a:ln w="0"/>
                <a:solidFill>
                  <a:srgbClr val="63493D"/>
                </a:solidFill>
                <a:latin typeface="BIZ UDPゴシック" panose="020B0400000000000000" pitchFamily="50" charset="-128"/>
                <a:ea typeface="BIZ UDPゴシック" panose="020B0400000000000000" pitchFamily="50" charset="-128"/>
              </a:rPr>
              <a:t>ホーム＞健康・福祉・医療＞高齢者福祉・介護＞</a:t>
            </a:r>
            <a:endParaRPr lang="en-US" altLang="ja-JP" sz="1100" b="0" cap="none" spc="0" dirty="0">
              <a:ln w="0"/>
              <a:solidFill>
                <a:srgbClr val="63493D"/>
              </a:solidFill>
              <a:latin typeface="BIZ UDPゴシック" panose="020B0400000000000000" pitchFamily="50" charset="-128"/>
              <a:ea typeface="BIZ UDPゴシック" panose="020B0400000000000000" pitchFamily="50" charset="-128"/>
            </a:endParaRPr>
          </a:p>
          <a:p>
            <a:r>
              <a:rPr lang="ja-JP" altLang="en-US" sz="1100" dirty="0">
                <a:ln w="0"/>
                <a:solidFill>
                  <a:srgbClr val="63493D"/>
                </a:solidFill>
                <a:latin typeface="BIZ UDPゴシック" panose="020B0400000000000000" pitchFamily="50" charset="-128"/>
                <a:ea typeface="BIZ UDPゴシック" panose="020B0400000000000000" pitchFamily="50" charset="-128"/>
              </a:rPr>
              <a:t>　</a:t>
            </a:r>
            <a:r>
              <a:rPr lang="ja-JP" altLang="en-US" sz="1100" b="0" cap="none" spc="0" dirty="0">
                <a:ln w="0"/>
                <a:solidFill>
                  <a:srgbClr val="63493D"/>
                </a:solidFill>
                <a:latin typeface="BIZ UDPゴシック" panose="020B0400000000000000" pitchFamily="50" charset="-128"/>
                <a:ea typeface="BIZ UDPゴシック" panose="020B0400000000000000" pitchFamily="50" charset="-128"/>
              </a:rPr>
              <a:t>地域包括ケア</a:t>
            </a:r>
          </a:p>
        </p:txBody>
      </p:sp>
      <p:pic>
        <p:nvPicPr>
          <p:cNvPr id="16" name="図 15" descr="QR コード&#10;&#10;自動的に生成された説明">
            <a:extLst>
              <a:ext uri="{FF2B5EF4-FFF2-40B4-BE49-F238E27FC236}">
                <a16:creationId xmlns:a16="http://schemas.microsoft.com/office/drawing/2014/main" id="{A842DF6D-12C3-ADDB-F959-277BC1B02201}"/>
              </a:ext>
            </a:extLst>
          </p:cNvPr>
          <p:cNvPicPr>
            <a:picLocks noChangeAspect="1"/>
          </p:cNvPicPr>
          <p:nvPr/>
        </p:nvPicPr>
        <p:blipFill>
          <a:blip r:embed="rId5" cstate="print">
            <a:extLst>
              <a:ext uri="{28A0092B-C50C-407E-A947-70E740481C1C}">
                <a14:useLocalDpi xmlns:a14="http://schemas.microsoft.com/office/drawing/2010/main" val="0"/>
              </a:ext>
            </a:extLst>
          </a:blip>
          <a:srcRect l="7921" t="7433" r="7874" b="6526"/>
          <a:stretch/>
        </p:blipFill>
        <p:spPr>
          <a:xfrm>
            <a:off x="4736853" y="8408364"/>
            <a:ext cx="781123" cy="798143"/>
          </a:xfrm>
          <a:prstGeom prst="rect">
            <a:avLst/>
          </a:prstGeom>
        </p:spPr>
      </p:pic>
    </p:spTree>
    <p:extLst>
      <p:ext uri="{BB962C8B-B14F-4D97-AF65-F5344CB8AC3E}">
        <p14:creationId xmlns:p14="http://schemas.microsoft.com/office/powerpoint/2010/main" val="23996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7D05"/>
        </a:solidFill>
        <a:effectLst/>
      </p:bgPr>
    </p:bg>
    <p:spTree>
      <p:nvGrpSpPr>
        <p:cNvPr id="1" name=""/>
        <p:cNvGrpSpPr/>
        <p:nvPr/>
      </p:nvGrpSpPr>
      <p:grpSpPr>
        <a:xfrm>
          <a:off x="0" y="0"/>
          <a:ext cx="0" cy="0"/>
          <a:chOff x="0" y="0"/>
          <a:chExt cx="0" cy="0"/>
        </a:xfrm>
      </p:grpSpPr>
      <p:sp>
        <p:nvSpPr>
          <p:cNvPr id="37" name="角丸四角形 36"/>
          <p:cNvSpPr/>
          <p:nvPr/>
        </p:nvSpPr>
        <p:spPr>
          <a:xfrm>
            <a:off x="213894" y="151638"/>
            <a:ext cx="6433675" cy="9563862"/>
          </a:xfrm>
          <a:prstGeom prst="roundRect">
            <a:avLst>
              <a:gd name="adj" fmla="val 21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テキスト ボックス 46"/>
          <p:cNvSpPr txBox="1"/>
          <p:nvPr/>
        </p:nvSpPr>
        <p:spPr>
          <a:xfrm>
            <a:off x="5599323" y="4788014"/>
            <a:ext cx="499752" cy="107722"/>
          </a:xfrm>
          <a:prstGeom prst="rect">
            <a:avLst/>
          </a:prstGeom>
          <a:solidFill>
            <a:schemeClr val="bg1"/>
          </a:solidFill>
        </p:spPr>
        <p:txBody>
          <a:bodyPr wrap="square" rtlCol="0">
            <a:spAutoFit/>
          </a:bodyPr>
          <a:lstStyle/>
          <a:p>
            <a:endParaRPr kumimoji="1" lang="ja-JP" altLang="en-US" sz="100" b="1" spc="120" dirty="0">
              <a:latin typeface="Meiryo UI" panose="020B0604030504040204" pitchFamily="50" charset="-128"/>
              <a:ea typeface="Meiryo UI" panose="020B0604030504040204" pitchFamily="50" charset="-128"/>
            </a:endParaRPr>
          </a:p>
        </p:txBody>
      </p:sp>
      <p:grpSp>
        <p:nvGrpSpPr>
          <p:cNvPr id="35" name="グループ化 34">
            <a:extLst>
              <a:ext uri="{FF2B5EF4-FFF2-40B4-BE49-F238E27FC236}">
                <a16:creationId xmlns:a16="http://schemas.microsoft.com/office/drawing/2014/main" id="{A3249EF6-5098-9AED-7AD3-3E9A2568B823}"/>
              </a:ext>
            </a:extLst>
          </p:cNvPr>
          <p:cNvGrpSpPr/>
          <p:nvPr/>
        </p:nvGrpSpPr>
        <p:grpSpPr>
          <a:xfrm>
            <a:off x="461331" y="384042"/>
            <a:ext cx="5935337" cy="371093"/>
            <a:chOff x="489204" y="7181884"/>
            <a:chExt cx="5935337" cy="371093"/>
          </a:xfrm>
        </p:grpSpPr>
        <p:grpSp>
          <p:nvGrpSpPr>
            <p:cNvPr id="38" name="グループ化 37">
              <a:extLst>
                <a:ext uri="{FF2B5EF4-FFF2-40B4-BE49-F238E27FC236}">
                  <a16:creationId xmlns:a16="http://schemas.microsoft.com/office/drawing/2014/main" id="{428E5803-B145-FA06-E120-EFB7B7DF1753}"/>
                </a:ext>
              </a:extLst>
            </p:cNvPr>
            <p:cNvGrpSpPr/>
            <p:nvPr/>
          </p:nvGrpSpPr>
          <p:grpSpPr>
            <a:xfrm>
              <a:off x="489204" y="7200177"/>
              <a:ext cx="5935337" cy="352800"/>
              <a:chOff x="1085724" y="7893232"/>
              <a:chExt cx="5435866" cy="352800"/>
            </a:xfrm>
          </p:grpSpPr>
          <p:sp>
            <p:nvSpPr>
              <p:cNvPr id="45" name="正方形/長方形 44">
                <a:extLst>
                  <a:ext uri="{FF2B5EF4-FFF2-40B4-BE49-F238E27FC236}">
                    <a16:creationId xmlns:a16="http://schemas.microsoft.com/office/drawing/2014/main" id="{CDCFA52F-0A25-3651-8819-B053F24CEE65}"/>
                  </a:ext>
                </a:extLst>
              </p:cNvPr>
              <p:cNvSpPr/>
              <p:nvPr/>
            </p:nvSpPr>
            <p:spPr>
              <a:xfrm>
                <a:off x="1437358" y="7895136"/>
                <a:ext cx="4873978" cy="345084"/>
              </a:xfrm>
              <a:prstGeom prst="rect">
                <a:avLst/>
              </a:prstGeom>
              <a:solidFill>
                <a:srgbClr val="F57D0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フローチャート: 論理積ゲート 45">
                <a:extLst>
                  <a:ext uri="{FF2B5EF4-FFF2-40B4-BE49-F238E27FC236}">
                    <a16:creationId xmlns:a16="http://schemas.microsoft.com/office/drawing/2014/main" id="{56D5D34A-5648-FA55-7D64-CFFD2EBD2176}"/>
                  </a:ext>
                </a:extLst>
              </p:cNvPr>
              <p:cNvSpPr/>
              <p:nvPr/>
            </p:nvSpPr>
            <p:spPr>
              <a:xfrm>
                <a:off x="6129704" y="7893232"/>
                <a:ext cx="391886" cy="352800"/>
              </a:xfrm>
              <a:prstGeom prst="flowChartDelay">
                <a:avLst/>
              </a:prstGeom>
              <a:solidFill>
                <a:srgbClr val="F57D0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 name="フローチャート: 論理積ゲート 47">
                <a:extLst>
                  <a:ext uri="{FF2B5EF4-FFF2-40B4-BE49-F238E27FC236}">
                    <a16:creationId xmlns:a16="http://schemas.microsoft.com/office/drawing/2014/main" id="{9E40D404-112A-658E-7F1B-32A279676390}"/>
                  </a:ext>
                </a:extLst>
              </p:cNvPr>
              <p:cNvSpPr/>
              <p:nvPr/>
            </p:nvSpPr>
            <p:spPr>
              <a:xfrm flipH="1">
                <a:off x="1085724" y="7893232"/>
                <a:ext cx="391886" cy="352800"/>
              </a:xfrm>
              <a:prstGeom prst="flowChartDelay">
                <a:avLst/>
              </a:prstGeom>
              <a:solidFill>
                <a:srgbClr val="F57D0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1" name="テキスト ボックス 40">
              <a:extLst>
                <a:ext uri="{FF2B5EF4-FFF2-40B4-BE49-F238E27FC236}">
                  <a16:creationId xmlns:a16="http://schemas.microsoft.com/office/drawing/2014/main" id="{7E0691E1-3CA4-3231-E972-D1A94B0A3923}"/>
                </a:ext>
              </a:extLst>
            </p:cNvPr>
            <p:cNvSpPr txBox="1"/>
            <p:nvPr/>
          </p:nvSpPr>
          <p:spPr>
            <a:xfrm>
              <a:off x="886445" y="7181884"/>
              <a:ext cx="1949252" cy="338554"/>
            </a:xfrm>
            <a:prstGeom prst="rect">
              <a:avLst/>
            </a:prstGeom>
            <a:noFill/>
          </p:spPr>
          <p:txBody>
            <a:bodyPr wrap="none" rtlCol="0">
              <a:spAutoFit/>
            </a:bodyPr>
            <a:lstStyle/>
            <a:p>
              <a:r>
                <a:rPr kumimoji="1" lang="ja-JP" altLang="en-US" sz="1600" b="1" spc="120" dirty="0">
                  <a:solidFill>
                    <a:schemeClr val="bg1"/>
                  </a:solidFill>
                  <a:latin typeface="+mj-lt"/>
                </a:rPr>
                <a:t>サービス種別検索</a:t>
              </a:r>
              <a:endParaRPr kumimoji="1" lang="en-US" altLang="ja-JP" sz="1600" b="1" spc="120" dirty="0">
                <a:solidFill>
                  <a:schemeClr val="bg1"/>
                </a:solidFill>
                <a:latin typeface="+mj-lt"/>
              </a:endParaRPr>
            </a:p>
          </p:txBody>
        </p:sp>
        <p:sp>
          <p:nvSpPr>
            <p:cNvPr id="44" name="楕円 43">
              <a:extLst>
                <a:ext uri="{FF2B5EF4-FFF2-40B4-BE49-F238E27FC236}">
                  <a16:creationId xmlns:a16="http://schemas.microsoft.com/office/drawing/2014/main" id="{1C3E6C37-702B-4034-2E7B-AA82C7BAD714}"/>
                </a:ext>
              </a:extLst>
            </p:cNvPr>
            <p:cNvSpPr/>
            <p:nvPr/>
          </p:nvSpPr>
          <p:spPr>
            <a:xfrm>
              <a:off x="693148" y="7283452"/>
              <a:ext cx="180000" cy="180000"/>
            </a:xfrm>
            <a:prstGeom prst="ellipse">
              <a:avLst/>
            </a:prstGeom>
            <a:solidFill>
              <a:srgbClr val="B05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9" name="図 48">
            <a:extLst>
              <a:ext uri="{FF2B5EF4-FFF2-40B4-BE49-F238E27FC236}">
                <a16:creationId xmlns:a16="http://schemas.microsoft.com/office/drawing/2014/main" id="{C9EA8FC9-15CB-5575-21A8-D3D76FB46BF2}"/>
              </a:ext>
            </a:extLst>
          </p:cNvPr>
          <p:cNvPicPr>
            <a:picLocks noChangeAspect="1"/>
          </p:cNvPicPr>
          <p:nvPr/>
        </p:nvPicPr>
        <p:blipFill>
          <a:blip r:embed="rId3"/>
          <a:stretch>
            <a:fillRect/>
          </a:stretch>
        </p:blipFill>
        <p:spPr>
          <a:xfrm>
            <a:off x="461331" y="980400"/>
            <a:ext cx="3287342" cy="4116698"/>
          </a:xfrm>
          <a:prstGeom prst="rect">
            <a:avLst/>
          </a:prstGeom>
          <a:ln>
            <a:solidFill>
              <a:schemeClr val="tx1"/>
            </a:solidFill>
          </a:ln>
        </p:spPr>
      </p:pic>
      <p:grpSp>
        <p:nvGrpSpPr>
          <p:cNvPr id="54" name="グループ化 53">
            <a:extLst>
              <a:ext uri="{FF2B5EF4-FFF2-40B4-BE49-F238E27FC236}">
                <a16:creationId xmlns:a16="http://schemas.microsoft.com/office/drawing/2014/main" id="{47B27B44-1E4F-C5D1-808E-513139BB279B}"/>
              </a:ext>
            </a:extLst>
          </p:cNvPr>
          <p:cNvGrpSpPr/>
          <p:nvPr/>
        </p:nvGrpSpPr>
        <p:grpSpPr>
          <a:xfrm>
            <a:off x="461331" y="5321413"/>
            <a:ext cx="3287342" cy="4196823"/>
            <a:chOff x="4411084" y="1515931"/>
            <a:chExt cx="3811654" cy="4866192"/>
          </a:xfrm>
        </p:grpSpPr>
        <p:pic>
          <p:nvPicPr>
            <p:cNvPr id="55" name="図 54">
              <a:extLst>
                <a:ext uri="{FF2B5EF4-FFF2-40B4-BE49-F238E27FC236}">
                  <a16:creationId xmlns:a16="http://schemas.microsoft.com/office/drawing/2014/main" id="{6EC8247E-6845-70F8-E470-AB05FB018D70}"/>
                </a:ext>
              </a:extLst>
            </p:cNvPr>
            <p:cNvPicPr>
              <a:picLocks noChangeAspect="1"/>
            </p:cNvPicPr>
            <p:nvPr/>
          </p:nvPicPr>
          <p:blipFill>
            <a:blip r:embed="rId4"/>
            <a:stretch>
              <a:fillRect/>
            </a:stretch>
          </p:blipFill>
          <p:spPr>
            <a:xfrm>
              <a:off x="4411084" y="1515931"/>
              <a:ext cx="3811654" cy="4866192"/>
            </a:xfrm>
            <a:prstGeom prst="rect">
              <a:avLst/>
            </a:prstGeom>
            <a:ln>
              <a:solidFill>
                <a:schemeClr val="tx1"/>
              </a:solidFill>
            </a:ln>
          </p:spPr>
        </p:pic>
        <p:pic>
          <p:nvPicPr>
            <p:cNvPr id="56" name="図 55">
              <a:extLst>
                <a:ext uri="{FF2B5EF4-FFF2-40B4-BE49-F238E27FC236}">
                  <a16:creationId xmlns:a16="http://schemas.microsoft.com/office/drawing/2014/main" id="{CC3A5222-A5FE-E541-A50E-052FC0E0F4C7}"/>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4609501" y="3069662"/>
              <a:ext cx="3475853" cy="1510727"/>
            </a:xfrm>
            <a:prstGeom prst="rect">
              <a:avLst/>
            </a:prstGeom>
          </p:spPr>
        </p:pic>
        <p:pic>
          <p:nvPicPr>
            <p:cNvPr id="57" name="図 56">
              <a:extLst>
                <a:ext uri="{FF2B5EF4-FFF2-40B4-BE49-F238E27FC236}">
                  <a16:creationId xmlns:a16="http://schemas.microsoft.com/office/drawing/2014/main" id="{BFBF98F7-00EC-89AD-331F-F73518AEFFC9}"/>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4578984" y="4871396"/>
              <a:ext cx="3475853" cy="1510727"/>
            </a:xfrm>
            <a:prstGeom prst="rect">
              <a:avLst/>
            </a:prstGeom>
          </p:spPr>
        </p:pic>
      </p:grpSp>
      <p:sp>
        <p:nvSpPr>
          <p:cNvPr id="58" name="テキスト ボックス 57">
            <a:extLst>
              <a:ext uri="{FF2B5EF4-FFF2-40B4-BE49-F238E27FC236}">
                <a16:creationId xmlns:a16="http://schemas.microsoft.com/office/drawing/2014/main" id="{BA0A5AA7-8860-9EB6-AFFC-B049DD5CEB4D}"/>
              </a:ext>
            </a:extLst>
          </p:cNvPr>
          <p:cNvSpPr txBox="1"/>
          <p:nvPr/>
        </p:nvSpPr>
        <p:spPr>
          <a:xfrm>
            <a:off x="3825501" y="977764"/>
            <a:ext cx="2727013" cy="472502"/>
          </a:xfrm>
          <a:prstGeom prst="rect">
            <a:avLst/>
          </a:prstGeom>
          <a:solidFill>
            <a:schemeClr val="bg1">
              <a:alpha val="64000"/>
            </a:schemeClr>
          </a:solidFill>
        </p:spPr>
        <p:txBody>
          <a:bodyPr wrap="square" rtlCol="0">
            <a:spAutoFit/>
          </a:bodyPr>
          <a:lstStyle/>
          <a:p>
            <a:pPr>
              <a:lnSpc>
                <a:spcPct val="150000"/>
              </a:lnSpc>
            </a:pPr>
            <a:r>
              <a:rPr kumimoji="1" lang="ja-JP" altLang="en-US" sz="900" spc="120" dirty="0">
                <a:effectLst>
                  <a:glow rad="101600">
                    <a:schemeClr val="bg1"/>
                  </a:glow>
                </a:effectLst>
              </a:rPr>
              <a:t>受けたいサービスが決まっている場合には、</a:t>
            </a:r>
            <a:endParaRPr kumimoji="1" lang="en-US" altLang="ja-JP" sz="900" spc="120" dirty="0">
              <a:effectLst>
                <a:glow rad="101600">
                  <a:schemeClr val="bg1"/>
                </a:glow>
              </a:effectLst>
            </a:endParaRPr>
          </a:p>
          <a:p>
            <a:pPr>
              <a:lnSpc>
                <a:spcPct val="150000"/>
              </a:lnSpc>
            </a:pPr>
            <a:r>
              <a:rPr kumimoji="1" lang="ja-JP" altLang="en-US" sz="900" spc="120" dirty="0">
                <a:effectLst>
                  <a:glow rad="101600">
                    <a:schemeClr val="bg1"/>
                  </a:glow>
                </a:effectLst>
              </a:rPr>
              <a:t>サービス検索機能をご利用いただけます。</a:t>
            </a:r>
            <a:endParaRPr kumimoji="1" lang="en-US" altLang="ja-JP" sz="900" spc="120" dirty="0">
              <a:effectLst>
                <a:glow rad="101600">
                  <a:schemeClr val="bg1"/>
                </a:glow>
              </a:effectLst>
            </a:endParaRPr>
          </a:p>
        </p:txBody>
      </p:sp>
      <p:sp>
        <p:nvSpPr>
          <p:cNvPr id="75" name="四角形: 角を丸くする 74">
            <a:extLst>
              <a:ext uri="{FF2B5EF4-FFF2-40B4-BE49-F238E27FC236}">
                <a16:creationId xmlns:a16="http://schemas.microsoft.com/office/drawing/2014/main" id="{3F931094-7D5A-9327-9675-78CB41D2E70D}"/>
              </a:ext>
            </a:extLst>
          </p:cNvPr>
          <p:cNvSpPr/>
          <p:nvPr/>
        </p:nvSpPr>
        <p:spPr>
          <a:xfrm>
            <a:off x="529308" y="3056021"/>
            <a:ext cx="3100879" cy="2041077"/>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90" name="グループ化 89">
            <a:extLst>
              <a:ext uri="{FF2B5EF4-FFF2-40B4-BE49-F238E27FC236}">
                <a16:creationId xmlns:a16="http://schemas.microsoft.com/office/drawing/2014/main" id="{F2780EDC-9EDD-D5A7-7515-0E6362BA539B}"/>
              </a:ext>
            </a:extLst>
          </p:cNvPr>
          <p:cNvGrpSpPr/>
          <p:nvPr/>
        </p:nvGrpSpPr>
        <p:grpSpPr>
          <a:xfrm>
            <a:off x="1833198" y="6909946"/>
            <a:ext cx="4651765" cy="2394402"/>
            <a:chOff x="2389175" y="3458183"/>
            <a:chExt cx="4651765" cy="2394402"/>
          </a:xfrm>
        </p:grpSpPr>
        <p:sp>
          <p:nvSpPr>
            <p:cNvPr id="95" name="テキスト ボックス 94">
              <a:extLst>
                <a:ext uri="{FF2B5EF4-FFF2-40B4-BE49-F238E27FC236}">
                  <a16:creationId xmlns:a16="http://schemas.microsoft.com/office/drawing/2014/main" id="{EA3024EA-AE8F-49CF-3917-6F035F74EB91}"/>
                </a:ext>
              </a:extLst>
            </p:cNvPr>
            <p:cNvSpPr txBox="1"/>
            <p:nvPr/>
          </p:nvSpPr>
          <p:spPr>
            <a:xfrm>
              <a:off x="4865129" y="4756836"/>
              <a:ext cx="2175811" cy="1095749"/>
            </a:xfrm>
            <a:prstGeom prst="rect">
              <a:avLst/>
            </a:prstGeom>
            <a:solidFill>
              <a:schemeClr val="bg1">
                <a:alpha val="64000"/>
              </a:schemeClr>
            </a:solidFill>
          </p:spPr>
          <p:txBody>
            <a:bodyPr wrap="square" rtlCol="0">
              <a:spAutoFit/>
            </a:bodyPr>
            <a:lstStyle/>
            <a:p>
              <a:pPr>
                <a:lnSpc>
                  <a:spcPct val="150000"/>
                </a:lnSpc>
              </a:pPr>
              <a:r>
                <a:rPr kumimoji="1" lang="ja-JP" altLang="en-US" sz="900" spc="120" dirty="0">
                  <a:effectLst>
                    <a:glow rad="101600">
                      <a:schemeClr val="bg1"/>
                    </a:glow>
                  </a:effectLst>
                </a:rPr>
                <a:t>検索一覧で表示された事業所をより詳しく知りたい場合は、事業所名のところをクリックすると、事業所の詳細画面をご確認いただけます。</a:t>
              </a:r>
              <a:endParaRPr kumimoji="1" lang="en-US" altLang="ja-JP" sz="900" spc="120" dirty="0">
                <a:effectLst>
                  <a:glow rad="101600">
                    <a:schemeClr val="bg1"/>
                  </a:glow>
                </a:effectLst>
              </a:endParaRPr>
            </a:p>
          </p:txBody>
        </p:sp>
        <p:cxnSp>
          <p:nvCxnSpPr>
            <p:cNvPr id="97" name="直線コネクタ 96">
              <a:extLst>
                <a:ext uri="{FF2B5EF4-FFF2-40B4-BE49-F238E27FC236}">
                  <a16:creationId xmlns:a16="http://schemas.microsoft.com/office/drawing/2014/main" id="{59B9C3ED-5D69-BD84-EA4D-68F2E0473730}"/>
                </a:ext>
              </a:extLst>
            </p:cNvPr>
            <p:cNvCxnSpPr>
              <a:cxnSpLocks/>
            </p:cNvCxnSpPr>
            <p:nvPr/>
          </p:nvCxnSpPr>
          <p:spPr>
            <a:xfrm flipH="1" flipV="1">
              <a:off x="2389175" y="3458183"/>
              <a:ext cx="2641643" cy="1108929"/>
            </a:xfrm>
            <a:prstGeom prst="line">
              <a:avLst/>
            </a:prstGeom>
            <a:ln w="19050">
              <a:solidFill>
                <a:schemeClr val="tx2"/>
              </a:solidFill>
              <a:tailEnd type="oval"/>
            </a:ln>
            <a:effectLst>
              <a:glow rad="88900">
                <a:schemeClr val="bg1"/>
              </a:glow>
            </a:effectLst>
          </p:spPr>
          <p:style>
            <a:lnRef idx="1">
              <a:schemeClr val="accent1"/>
            </a:lnRef>
            <a:fillRef idx="0">
              <a:schemeClr val="accent1"/>
            </a:fillRef>
            <a:effectRef idx="0">
              <a:schemeClr val="accent1"/>
            </a:effectRef>
            <a:fontRef idx="minor">
              <a:schemeClr val="tx1"/>
            </a:fontRef>
          </p:style>
        </p:cxnSp>
        <p:grpSp>
          <p:nvGrpSpPr>
            <p:cNvPr id="98" name="グループ化 97">
              <a:extLst>
                <a:ext uri="{FF2B5EF4-FFF2-40B4-BE49-F238E27FC236}">
                  <a16:creationId xmlns:a16="http://schemas.microsoft.com/office/drawing/2014/main" id="{CB10E197-06E3-67C7-CC47-6C67B4CF7D1D}"/>
                </a:ext>
              </a:extLst>
            </p:cNvPr>
            <p:cNvGrpSpPr/>
            <p:nvPr/>
          </p:nvGrpSpPr>
          <p:grpSpPr>
            <a:xfrm>
              <a:off x="4910415" y="4299933"/>
              <a:ext cx="2070365" cy="425563"/>
              <a:chOff x="5484641" y="2424006"/>
              <a:chExt cx="2521459" cy="460020"/>
            </a:xfrm>
          </p:grpSpPr>
          <p:sp>
            <p:nvSpPr>
              <p:cNvPr id="99" name="正方形/長方形 98">
                <a:extLst>
                  <a:ext uri="{FF2B5EF4-FFF2-40B4-BE49-F238E27FC236}">
                    <a16:creationId xmlns:a16="http://schemas.microsoft.com/office/drawing/2014/main" id="{C8183296-D45A-5C02-5850-D0BD6F093016}"/>
                  </a:ext>
                </a:extLst>
              </p:cNvPr>
              <p:cNvSpPr/>
              <p:nvPr/>
            </p:nvSpPr>
            <p:spPr>
              <a:xfrm>
                <a:off x="5484641" y="2424006"/>
                <a:ext cx="2521459" cy="46002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00" name="正方形/長方形 99">
                <a:extLst>
                  <a:ext uri="{FF2B5EF4-FFF2-40B4-BE49-F238E27FC236}">
                    <a16:creationId xmlns:a16="http://schemas.microsoft.com/office/drawing/2014/main" id="{66334321-716D-656B-152F-92DD25CAF174}"/>
                  </a:ext>
                </a:extLst>
              </p:cNvPr>
              <p:cNvSpPr/>
              <p:nvPr/>
            </p:nvSpPr>
            <p:spPr>
              <a:xfrm>
                <a:off x="5484641" y="2497237"/>
                <a:ext cx="2521459" cy="299427"/>
              </a:xfrm>
              <a:prstGeom prst="rect">
                <a:avLst/>
              </a:prstGeom>
              <a:noFill/>
            </p:spPr>
            <p:txBody>
              <a:bodyPr wrap="square" anchor="ctr">
                <a:spAutoFit/>
              </a:bodyPr>
              <a:lstStyle/>
              <a:p>
                <a:pPr algn="ctr"/>
                <a:r>
                  <a:rPr lang="ja-JP" altLang="en-US" sz="1200" spc="120" dirty="0">
                    <a:latin typeface="+mn-ea"/>
                  </a:rPr>
                  <a:t>表示された事業所を選択</a:t>
                </a:r>
                <a:endParaRPr lang="en-US" altLang="ja-JP" sz="1200" spc="120" dirty="0">
                  <a:latin typeface="+mn-ea"/>
                </a:endParaRPr>
              </a:p>
            </p:txBody>
          </p:sp>
        </p:grpSp>
      </p:grpSp>
      <p:grpSp>
        <p:nvGrpSpPr>
          <p:cNvPr id="102" name="グループ化 101">
            <a:extLst>
              <a:ext uri="{FF2B5EF4-FFF2-40B4-BE49-F238E27FC236}">
                <a16:creationId xmlns:a16="http://schemas.microsoft.com/office/drawing/2014/main" id="{89BC8723-4F85-A7C8-D1D9-585D7F81E6A6}"/>
              </a:ext>
            </a:extLst>
          </p:cNvPr>
          <p:cNvGrpSpPr/>
          <p:nvPr/>
        </p:nvGrpSpPr>
        <p:grpSpPr>
          <a:xfrm>
            <a:off x="3186753" y="1736826"/>
            <a:ext cx="3187995" cy="1368993"/>
            <a:chOff x="3845507" y="4299933"/>
            <a:chExt cx="3187995" cy="1368993"/>
          </a:xfrm>
        </p:grpSpPr>
        <p:sp>
          <p:nvSpPr>
            <p:cNvPr id="103" name="テキスト ボックス 102">
              <a:extLst>
                <a:ext uri="{FF2B5EF4-FFF2-40B4-BE49-F238E27FC236}">
                  <a16:creationId xmlns:a16="http://schemas.microsoft.com/office/drawing/2014/main" id="{30A03112-4CEE-4ABF-D544-F5FA2C12A021}"/>
                </a:ext>
              </a:extLst>
            </p:cNvPr>
            <p:cNvSpPr txBox="1"/>
            <p:nvPr/>
          </p:nvSpPr>
          <p:spPr>
            <a:xfrm>
              <a:off x="4857691" y="4780926"/>
              <a:ext cx="2175811" cy="888000"/>
            </a:xfrm>
            <a:prstGeom prst="rect">
              <a:avLst/>
            </a:prstGeom>
            <a:solidFill>
              <a:schemeClr val="bg1">
                <a:alpha val="64000"/>
              </a:schemeClr>
            </a:solidFill>
          </p:spPr>
          <p:txBody>
            <a:bodyPr wrap="square" rtlCol="0">
              <a:spAutoFit/>
            </a:bodyPr>
            <a:lstStyle/>
            <a:p>
              <a:pPr>
                <a:lnSpc>
                  <a:spcPct val="150000"/>
                </a:lnSpc>
              </a:pPr>
              <a:r>
                <a:rPr kumimoji="1" lang="ja-JP" altLang="en-US" sz="900" spc="120" dirty="0">
                  <a:effectLst>
                    <a:glow rad="101600">
                      <a:schemeClr val="bg1"/>
                    </a:glow>
                  </a:effectLst>
                </a:rPr>
                <a:t>受けたいサービス名が分からない場合でも、サービスの内容から検索のできるニーズ検索機能と切り替える事ができます。</a:t>
              </a:r>
              <a:endParaRPr kumimoji="1" lang="en-US" altLang="ja-JP" sz="900" spc="120" dirty="0">
                <a:effectLst>
                  <a:glow rad="101600">
                    <a:schemeClr val="bg1"/>
                  </a:glow>
                </a:effectLst>
              </a:endParaRPr>
            </a:p>
          </p:txBody>
        </p:sp>
        <p:cxnSp>
          <p:nvCxnSpPr>
            <p:cNvPr id="105" name="直線コネクタ 104">
              <a:extLst>
                <a:ext uri="{FF2B5EF4-FFF2-40B4-BE49-F238E27FC236}">
                  <a16:creationId xmlns:a16="http://schemas.microsoft.com/office/drawing/2014/main" id="{F6F9FDCF-6A39-2BF6-F16A-FCBF95015BA7}"/>
                </a:ext>
              </a:extLst>
            </p:cNvPr>
            <p:cNvCxnSpPr>
              <a:cxnSpLocks/>
            </p:cNvCxnSpPr>
            <p:nvPr/>
          </p:nvCxnSpPr>
          <p:spPr>
            <a:xfrm flipH="1" flipV="1">
              <a:off x="3845507" y="4340952"/>
              <a:ext cx="1185311" cy="226160"/>
            </a:xfrm>
            <a:prstGeom prst="line">
              <a:avLst/>
            </a:prstGeom>
            <a:ln w="19050">
              <a:solidFill>
                <a:schemeClr val="tx2"/>
              </a:solidFill>
              <a:tailEnd type="oval"/>
            </a:ln>
            <a:effectLst>
              <a:glow rad="88900">
                <a:schemeClr val="bg1"/>
              </a:glow>
            </a:effectLst>
          </p:spPr>
          <p:style>
            <a:lnRef idx="1">
              <a:schemeClr val="accent1"/>
            </a:lnRef>
            <a:fillRef idx="0">
              <a:schemeClr val="accent1"/>
            </a:fillRef>
            <a:effectRef idx="0">
              <a:schemeClr val="accent1"/>
            </a:effectRef>
            <a:fontRef idx="minor">
              <a:schemeClr val="tx1"/>
            </a:fontRef>
          </p:style>
        </p:cxnSp>
        <p:grpSp>
          <p:nvGrpSpPr>
            <p:cNvPr id="107" name="グループ化 106">
              <a:extLst>
                <a:ext uri="{FF2B5EF4-FFF2-40B4-BE49-F238E27FC236}">
                  <a16:creationId xmlns:a16="http://schemas.microsoft.com/office/drawing/2014/main" id="{8F23A34B-A809-548C-8C56-FF3356542F98}"/>
                </a:ext>
              </a:extLst>
            </p:cNvPr>
            <p:cNvGrpSpPr/>
            <p:nvPr/>
          </p:nvGrpSpPr>
          <p:grpSpPr>
            <a:xfrm>
              <a:off x="4910415" y="4299933"/>
              <a:ext cx="2070365" cy="425563"/>
              <a:chOff x="5484641" y="2424006"/>
              <a:chExt cx="2521459" cy="460020"/>
            </a:xfrm>
          </p:grpSpPr>
          <p:sp>
            <p:nvSpPr>
              <p:cNvPr id="108" name="正方形/長方形 107">
                <a:extLst>
                  <a:ext uri="{FF2B5EF4-FFF2-40B4-BE49-F238E27FC236}">
                    <a16:creationId xmlns:a16="http://schemas.microsoft.com/office/drawing/2014/main" id="{5BF73B02-E954-5813-EBA3-D223DC5FF717}"/>
                  </a:ext>
                </a:extLst>
              </p:cNvPr>
              <p:cNvSpPr/>
              <p:nvPr/>
            </p:nvSpPr>
            <p:spPr>
              <a:xfrm>
                <a:off x="5484641" y="2424006"/>
                <a:ext cx="2521459" cy="46002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09" name="正方形/長方形 108">
                <a:extLst>
                  <a:ext uri="{FF2B5EF4-FFF2-40B4-BE49-F238E27FC236}">
                    <a16:creationId xmlns:a16="http://schemas.microsoft.com/office/drawing/2014/main" id="{265D4CE1-3F1A-CA52-F1C2-C69864FF0572}"/>
                  </a:ext>
                </a:extLst>
              </p:cNvPr>
              <p:cNvSpPr/>
              <p:nvPr/>
            </p:nvSpPr>
            <p:spPr>
              <a:xfrm>
                <a:off x="5631277" y="2497237"/>
                <a:ext cx="2205004" cy="299427"/>
              </a:xfrm>
              <a:prstGeom prst="rect">
                <a:avLst/>
              </a:prstGeom>
              <a:noFill/>
            </p:spPr>
            <p:txBody>
              <a:bodyPr wrap="square" anchor="ctr">
                <a:spAutoFit/>
              </a:bodyPr>
              <a:lstStyle/>
              <a:p>
                <a:pPr algn="ctr"/>
                <a:r>
                  <a:rPr lang="ja-JP" altLang="en-US" sz="1200" spc="120" dirty="0">
                    <a:latin typeface="+mn-ea"/>
                  </a:rPr>
                  <a:t>ニーズ検索</a:t>
                </a:r>
                <a:endParaRPr lang="en-US" altLang="ja-JP" sz="1200" spc="120" dirty="0">
                  <a:latin typeface="+mn-ea"/>
                </a:endParaRPr>
              </a:p>
            </p:txBody>
          </p:sp>
        </p:grpSp>
      </p:grpSp>
      <p:grpSp>
        <p:nvGrpSpPr>
          <p:cNvPr id="59" name="グループ化 58">
            <a:extLst>
              <a:ext uri="{FF2B5EF4-FFF2-40B4-BE49-F238E27FC236}">
                <a16:creationId xmlns:a16="http://schemas.microsoft.com/office/drawing/2014/main" id="{829732C6-4DD6-EA7B-A04D-A11981CB9E72}"/>
              </a:ext>
            </a:extLst>
          </p:cNvPr>
          <p:cNvGrpSpPr/>
          <p:nvPr/>
        </p:nvGrpSpPr>
        <p:grpSpPr>
          <a:xfrm>
            <a:off x="3168609" y="3330475"/>
            <a:ext cx="3184245" cy="929405"/>
            <a:chOff x="3839740" y="4299933"/>
            <a:chExt cx="3184245" cy="929405"/>
          </a:xfrm>
        </p:grpSpPr>
        <p:sp>
          <p:nvSpPr>
            <p:cNvPr id="60" name="テキスト ボックス 59">
              <a:extLst>
                <a:ext uri="{FF2B5EF4-FFF2-40B4-BE49-F238E27FC236}">
                  <a16:creationId xmlns:a16="http://schemas.microsoft.com/office/drawing/2014/main" id="{A9A8FAD4-4540-B404-5A6B-B4CB3C888514}"/>
                </a:ext>
              </a:extLst>
            </p:cNvPr>
            <p:cNvSpPr txBox="1"/>
            <p:nvPr/>
          </p:nvSpPr>
          <p:spPr>
            <a:xfrm>
              <a:off x="4848174" y="4756836"/>
              <a:ext cx="2175811" cy="472502"/>
            </a:xfrm>
            <a:prstGeom prst="rect">
              <a:avLst/>
            </a:prstGeom>
            <a:solidFill>
              <a:schemeClr val="bg1">
                <a:alpha val="64000"/>
              </a:schemeClr>
            </a:solidFill>
          </p:spPr>
          <p:txBody>
            <a:bodyPr wrap="square" rtlCol="0">
              <a:spAutoFit/>
            </a:bodyPr>
            <a:lstStyle/>
            <a:p>
              <a:pPr>
                <a:lnSpc>
                  <a:spcPct val="150000"/>
                </a:lnSpc>
              </a:pPr>
              <a:r>
                <a:rPr kumimoji="1" lang="ja-JP" altLang="en-US" sz="900" spc="120" dirty="0">
                  <a:effectLst>
                    <a:glow rad="101600">
                      <a:schemeClr val="bg1"/>
                    </a:glow>
                  </a:effectLst>
                </a:rPr>
                <a:t>受けたいサービスをクリックし、検索ボタンを押します。</a:t>
              </a:r>
              <a:endParaRPr kumimoji="1" lang="en-US" altLang="ja-JP" sz="900" spc="120" dirty="0">
                <a:effectLst>
                  <a:glow rad="101600">
                    <a:schemeClr val="bg1"/>
                  </a:glow>
                </a:effectLst>
              </a:endParaRPr>
            </a:p>
          </p:txBody>
        </p:sp>
        <p:cxnSp>
          <p:nvCxnSpPr>
            <p:cNvPr id="66" name="直線コネクタ 65">
              <a:extLst>
                <a:ext uri="{FF2B5EF4-FFF2-40B4-BE49-F238E27FC236}">
                  <a16:creationId xmlns:a16="http://schemas.microsoft.com/office/drawing/2014/main" id="{5B1B0F8A-712C-06AC-2416-52F5C7D84093}"/>
                </a:ext>
              </a:extLst>
            </p:cNvPr>
            <p:cNvCxnSpPr>
              <a:cxnSpLocks/>
            </p:cNvCxnSpPr>
            <p:nvPr/>
          </p:nvCxnSpPr>
          <p:spPr>
            <a:xfrm flipH="1" flipV="1">
              <a:off x="3839740" y="4453638"/>
              <a:ext cx="1191078" cy="113474"/>
            </a:xfrm>
            <a:prstGeom prst="line">
              <a:avLst/>
            </a:prstGeom>
            <a:ln w="19050">
              <a:solidFill>
                <a:schemeClr val="tx2"/>
              </a:solidFill>
              <a:tailEnd type="oval"/>
            </a:ln>
            <a:effectLst>
              <a:glow rad="88900">
                <a:schemeClr val="bg1"/>
              </a:glow>
            </a:effectLst>
          </p:spPr>
          <p:style>
            <a:lnRef idx="1">
              <a:schemeClr val="accent1"/>
            </a:lnRef>
            <a:fillRef idx="0">
              <a:schemeClr val="accent1"/>
            </a:fillRef>
            <a:effectRef idx="0">
              <a:schemeClr val="accent1"/>
            </a:effectRef>
            <a:fontRef idx="minor">
              <a:schemeClr val="tx1"/>
            </a:fontRef>
          </p:style>
        </p:cxnSp>
        <p:grpSp>
          <p:nvGrpSpPr>
            <p:cNvPr id="67" name="グループ化 66">
              <a:extLst>
                <a:ext uri="{FF2B5EF4-FFF2-40B4-BE49-F238E27FC236}">
                  <a16:creationId xmlns:a16="http://schemas.microsoft.com/office/drawing/2014/main" id="{B5B492FF-B5A4-5E76-72BF-92E92A5918CC}"/>
                </a:ext>
              </a:extLst>
            </p:cNvPr>
            <p:cNvGrpSpPr/>
            <p:nvPr/>
          </p:nvGrpSpPr>
          <p:grpSpPr>
            <a:xfrm>
              <a:off x="4910415" y="4299933"/>
              <a:ext cx="2070365" cy="425563"/>
              <a:chOff x="5484641" y="2424006"/>
              <a:chExt cx="2521459" cy="460020"/>
            </a:xfrm>
          </p:grpSpPr>
          <p:sp>
            <p:nvSpPr>
              <p:cNvPr id="72" name="正方形/長方形 71">
                <a:extLst>
                  <a:ext uri="{FF2B5EF4-FFF2-40B4-BE49-F238E27FC236}">
                    <a16:creationId xmlns:a16="http://schemas.microsoft.com/office/drawing/2014/main" id="{4CBAC416-F2CE-86BE-A998-651C90C2FFC8}"/>
                  </a:ext>
                </a:extLst>
              </p:cNvPr>
              <p:cNvSpPr/>
              <p:nvPr/>
            </p:nvSpPr>
            <p:spPr>
              <a:xfrm>
                <a:off x="5484641" y="2424006"/>
                <a:ext cx="2521459" cy="46002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73" name="正方形/長方形 72">
                <a:extLst>
                  <a:ext uri="{FF2B5EF4-FFF2-40B4-BE49-F238E27FC236}">
                    <a16:creationId xmlns:a16="http://schemas.microsoft.com/office/drawing/2014/main" id="{92E2C48F-2F47-154D-1952-BB980D908B01}"/>
                  </a:ext>
                </a:extLst>
              </p:cNvPr>
              <p:cNvSpPr/>
              <p:nvPr/>
            </p:nvSpPr>
            <p:spPr>
              <a:xfrm>
                <a:off x="5631277" y="2497237"/>
                <a:ext cx="2205004" cy="299427"/>
              </a:xfrm>
              <a:prstGeom prst="rect">
                <a:avLst/>
              </a:prstGeom>
              <a:noFill/>
            </p:spPr>
            <p:txBody>
              <a:bodyPr wrap="square" anchor="ctr">
                <a:spAutoFit/>
              </a:bodyPr>
              <a:lstStyle/>
              <a:p>
                <a:pPr algn="ctr"/>
                <a:r>
                  <a:rPr lang="ja-JP" altLang="en-US" sz="1200" spc="120" dirty="0">
                    <a:latin typeface="+mn-ea"/>
                  </a:rPr>
                  <a:t>サービスを選択</a:t>
                </a:r>
                <a:endParaRPr lang="en-US" altLang="ja-JP" sz="1200" spc="120" dirty="0">
                  <a:latin typeface="+mn-ea"/>
                </a:endParaRPr>
              </a:p>
            </p:txBody>
          </p:sp>
        </p:grpSp>
      </p:grpSp>
      <p:grpSp>
        <p:nvGrpSpPr>
          <p:cNvPr id="116" name="グループ化 115">
            <a:extLst>
              <a:ext uri="{FF2B5EF4-FFF2-40B4-BE49-F238E27FC236}">
                <a16:creationId xmlns:a16="http://schemas.microsoft.com/office/drawing/2014/main" id="{0CD8DEC7-DF75-4298-9F50-E814DD7E1AA1}"/>
              </a:ext>
            </a:extLst>
          </p:cNvPr>
          <p:cNvGrpSpPr/>
          <p:nvPr/>
        </p:nvGrpSpPr>
        <p:grpSpPr>
          <a:xfrm>
            <a:off x="2641600" y="6147177"/>
            <a:ext cx="3843363" cy="1334418"/>
            <a:chOff x="3197577" y="4102669"/>
            <a:chExt cx="3843363" cy="1334418"/>
          </a:xfrm>
        </p:grpSpPr>
        <p:sp>
          <p:nvSpPr>
            <p:cNvPr id="117" name="テキスト ボックス 116">
              <a:extLst>
                <a:ext uri="{FF2B5EF4-FFF2-40B4-BE49-F238E27FC236}">
                  <a16:creationId xmlns:a16="http://schemas.microsoft.com/office/drawing/2014/main" id="{1BDD60EB-E13A-4ECD-95E5-4A18AC3AC899}"/>
                </a:ext>
              </a:extLst>
            </p:cNvPr>
            <p:cNvSpPr txBox="1"/>
            <p:nvPr/>
          </p:nvSpPr>
          <p:spPr>
            <a:xfrm>
              <a:off x="4865129" y="4756836"/>
              <a:ext cx="2175811" cy="680251"/>
            </a:xfrm>
            <a:prstGeom prst="rect">
              <a:avLst/>
            </a:prstGeom>
            <a:solidFill>
              <a:schemeClr val="bg1">
                <a:alpha val="64000"/>
              </a:schemeClr>
            </a:solidFill>
          </p:spPr>
          <p:txBody>
            <a:bodyPr wrap="square" rtlCol="0">
              <a:spAutoFit/>
            </a:bodyPr>
            <a:lstStyle/>
            <a:p>
              <a:pPr>
                <a:lnSpc>
                  <a:spcPct val="150000"/>
                </a:lnSpc>
              </a:pPr>
              <a:r>
                <a:rPr kumimoji="1" lang="ja-JP" altLang="en-US" sz="900" spc="120" dirty="0">
                  <a:effectLst>
                    <a:glow rad="101600">
                      <a:schemeClr val="bg1"/>
                    </a:glow>
                  </a:effectLst>
                </a:rPr>
                <a:t>検索結果から事業所名、住所など様々な条件で絞り込むことができます。</a:t>
              </a:r>
              <a:endParaRPr kumimoji="1" lang="en-US" altLang="ja-JP" sz="900" spc="120" dirty="0">
                <a:effectLst>
                  <a:glow rad="101600">
                    <a:schemeClr val="bg1"/>
                  </a:glow>
                </a:effectLst>
              </a:endParaRPr>
            </a:p>
          </p:txBody>
        </p:sp>
        <p:cxnSp>
          <p:nvCxnSpPr>
            <p:cNvPr id="118" name="直線コネクタ 117">
              <a:extLst>
                <a:ext uri="{FF2B5EF4-FFF2-40B4-BE49-F238E27FC236}">
                  <a16:creationId xmlns:a16="http://schemas.microsoft.com/office/drawing/2014/main" id="{F93319AE-2C93-6D71-6970-96CE402BB161}"/>
                </a:ext>
              </a:extLst>
            </p:cNvPr>
            <p:cNvCxnSpPr>
              <a:cxnSpLocks/>
            </p:cNvCxnSpPr>
            <p:nvPr/>
          </p:nvCxnSpPr>
          <p:spPr>
            <a:xfrm flipH="1" flipV="1">
              <a:off x="3197577" y="4102669"/>
              <a:ext cx="1833241" cy="464443"/>
            </a:xfrm>
            <a:prstGeom prst="line">
              <a:avLst/>
            </a:prstGeom>
            <a:ln w="19050">
              <a:solidFill>
                <a:schemeClr val="tx2"/>
              </a:solidFill>
              <a:tailEnd type="oval"/>
            </a:ln>
            <a:effectLst>
              <a:glow rad="88900">
                <a:schemeClr val="bg1"/>
              </a:glow>
            </a:effectLst>
          </p:spPr>
          <p:style>
            <a:lnRef idx="1">
              <a:schemeClr val="accent1"/>
            </a:lnRef>
            <a:fillRef idx="0">
              <a:schemeClr val="accent1"/>
            </a:fillRef>
            <a:effectRef idx="0">
              <a:schemeClr val="accent1"/>
            </a:effectRef>
            <a:fontRef idx="minor">
              <a:schemeClr val="tx1"/>
            </a:fontRef>
          </p:style>
        </p:cxnSp>
        <p:grpSp>
          <p:nvGrpSpPr>
            <p:cNvPr id="119" name="グループ化 118">
              <a:extLst>
                <a:ext uri="{FF2B5EF4-FFF2-40B4-BE49-F238E27FC236}">
                  <a16:creationId xmlns:a16="http://schemas.microsoft.com/office/drawing/2014/main" id="{1057FBB4-8831-C4C3-5471-634B55CDA08C}"/>
                </a:ext>
              </a:extLst>
            </p:cNvPr>
            <p:cNvGrpSpPr/>
            <p:nvPr/>
          </p:nvGrpSpPr>
          <p:grpSpPr>
            <a:xfrm>
              <a:off x="4910415" y="4299933"/>
              <a:ext cx="2070365" cy="425563"/>
              <a:chOff x="5484641" y="2424006"/>
              <a:chExt cx="2521459" cy="460020"/>
            </a:xfrm>
          </p:grpSpPr>
          <p:sp>
            <p:nvSpPr>
              <p:cNvPr id="120" name="正方形/長方形 119">
                <a:extLst>
                  <a:ext uri="{FF2B5EF4-FFF2-40B4-BE49-F238E27FC236}">
                    <a16:creationId xmlns:a16="http://schemas.microsoft.com/office/drawing/2014/main" id="{C6A886AB-075B-B41F-BF32-CDE29338354A}"/>
                  </a:ext>
                </a:extLst>
              </p:cNvPr>
              <p:cNvSpPr/>
              <p:nvPr/>
            </p:nvSpPr>
            <p:spPr>
              <a:xfrm>
                <a:off x="5484641" y="2424006"/>
                <a:ext cx="2521459" cy="46002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1" name="正方形/長方形 120">
                <a:extLst>
                  <a:ext uri="{FF2B5EF4-FFF2-40B4-BE49-F238E27FC236}">
                    <a16:creationId xmlns:a16="http://schemas.microsoft.com/office/drawing/2014/main" id="{CD33CF6F-0ACB-244F-30FA-8246A39C16D2}"/>
                  </a:ext>
                </a:extLst>
              </p:cNvPr>
              <p:cNvSpPr/>
              <p:nvPr/>
            </p:nvSpPr>
            <p:spPr>
              <a:xfrm>
                <a:off x="5484641" y="2497237"/>
                <a:ext cx="2521459" cy="299427"/>
              </a:xfrm>
              <a:prstGeom prst="rect">
                <a:avLst/>
              </a:prstGeom>
              <a:noFill/>
            </p:spPr>
            <p:txBody>
              <a:bodyPr wrap="square" anchor="ctr">
                <a:spAutoFit/>
              </a:bodyPr>
              <a:lstStyle/>
              <a:p>
                <a:pPr algn="ctr"/>
                <a:r>
                  <a:rPr lang="ja-JP" altLang="en-US" sz="1200" spc="120" dirty="0">
                    <a:latin typeface="+mn-ea"/>
                  </a:rPr>
                  <a:t>絞込み機能</a:t>
                </a:r>
                <a:endParaRPr lang="en-US" altLang="ja-JP" sz="1200" spc="120" dirty="0">
                  <a:latin typeface="+mn-ea"/>
                </a:endParaRPr>
              </a:p>
            </p:txBody>
          </p:sp>
        </p:grpSp>
      </p:grpSp>
      <p:grpSp>
        <p:nvGrpSpPr>
          <p:cNvPr id="125" name="グループ化 124">
            <a:extLst>
              <a:ext uri="{FF2B5EF4-FFF2-40B4-BE49-F238E27FC236}">
                <a16:creationId xmlns:a16="http://schemas.microsoft.com/office/drawing/2014/main" id="{D1A43EA2-7D39-0400-BC69-AB081EC5C116}"/>
              </a:ext>
            </a:extLst>
          </p:cNvPr>
          <p:cNvGrpSpPr/>
          <p:nvPr/>
        </p:nvGrpSpPr>
        <p:grpSpPr>
          <a:xfrm>
            <a:off x="2984500" y="4946574"/>
            <a:ext cx="3437729" cy="1137154"/>
            <a:chOff x="3603211" y="4299933"/>
            <a:chExt cx="3437729" cy="1137154"/>
          </a:xfrm>
        </p:grpSpPr>
        <p:sp>
          <p:nvSpPr>
            <p:cNvPr id="126" name="テキスト ボックス 125">
              <a:extLst>
                <a:ext uri="{FF2B5EF4-FFF2-40B4-BE49-F238E27FC236}">
                  <a16:creationId xmlns:a16="http://schemas.microsoft.com/office/drawing/2014/main" id="{316369AE-1B04-013F-C9A8-1AB0E4B5DDFF}"/>
                </a:ext>
              </a:extLst>
            </p:cNvPr>
            <p:cNvSpPr txBox="1"/>
            <p:nvPr/>
          </p:nvSpPr>
          <p:spPr>
            <a:xfrm>
              <a:off x="4865129" y="4756836"/>
              <a:ext cx="2175811" cy="680251"/>
            </a:xfrm>
            <a:prstGeom prst="rect">
              <a:avLst/>
            </a:prstGeom>
            <a:solidFill>
              <a:schemeClr val="bg1">
                <a:alpha val="64000"/>
              </a:schemeClr>
            </a:solidFill>
          </p:spPr>
          <p:txBody>
            <a:bodyPr wrap="square" rtlCol="0">
              <a:spAutoFit/>
            </a:bodyPr>
            <a:lstStyle/>
            <a:p>
              <a:pPr>
                <a:lnSpc>
                  <a:spcPct val="150000"/>
                </a:lnSpc>
              </a:pPr>
              <a:r>
                <a:rPr kumimoji="1" lang="ja-JP" altLang="en-US" sz="900" spc="120" dirty="0">
                  <a:effectLst>
                    <a:glow rad="101600">
                      <a:schemeClr val="bg1"/>
                    </a:glow>
                  </a:effectLst>
                </a:rPr>
                <a:t>検索結果画面で表示される事業所の一覧を印刷することができる機能です。</a:t>
              </a:r>
              <a:endParaRPr kumimoji="1" lang="en-US" altLang="ja-JP" sz="900" spc="120" dirty="0">
                <a:effectLst>
                  <a:glow rad="101600">
                    <a:schemeClr val="bg1"/>
                  </a:glow>
                </a:effectLst>
              </a:endParaRPr>
            </a:p>
          </p:txBody>
        </p:sp>
        <p:cxnSp>
          <p:nvCxnSpPr>
            <p:cNvPr id="127" name="直線コネクタ 126">
              <a:extLst>
                <a:ext uri="{FF2B5EF4-FFF2-40B4-BE49-F238E27FC236}">
                  <a16:creationId xmlns:a16="http://schemas.microsoft.com/office/drawing/2014/main" id="{C19772D9-9098-2C9A-F372-7EAAFFDE57DA}"/>
                </a:ext>
              </a:extLst>
            </p:cNvPr>
            <p:cNvCxnSpPr>
              <a:cxnSpLocks/>
            </p:cNvCxnSpPr>
            <p:nvPr/>
          </p:nvCxnSpPr>
          <p:spPr>
            <a:xfrm flipH="1">
              <a:off x="3603211" y="4567112"/>
              <a:ext cx="1427607" cy="471430"/>
            </a:xfrm>
            <a:prstGeom prst="line">
              <a:avLst/>
            </a:prstGeom>
            <a:ln w="19050">
              <a:solidFill>
                <a:schemeClr val="tx2"/>
              </a:solidFill>
              <a:tailEnd type="oval"/>
            </a:ln>
            <a:effectLst>
              <a:glow rad="88900">
                <a:schemeClr val="bg1"/>
              </a:glow>
            </a:effectLst>
          </p:spPr>
          <p:style>
            <a:lnRef idx="1">
              <a:schemeClr val="accent1"/>
            </a:lnRef>
            <a:fillRef idx="0">
              <a:schemeClr val="accent1"/>
            </a:fillRef>
            <a:effectRef idx="0">
              <a:schemeClr val="accent1"/>
            </a:effectRef>
            <a:fontRef idx="minor">
              <a:schemeClr val="tx1"/>
            </a:fontRef>
          </p:style>
        </p:cxnSp>
        <p:grpSp>
          <p:nvGrpSpPr>
            <p:cNvPr id="128" name="グループ化 127">
              <a:extLst>
                <a:ext uri="{FF2B5EF4-FFF2-40B4-BE49-F238E27FC236}">
                  <a16:creationId xmlns:a16="http://schemas.microsoft.com/office/drawing/2014/main" id="{D933B199-C603-B5CE-3F3B-38DF8564FB21}"/>
                </a:ext>
              </a:extLst>
            </p:cNvPr>
            <p:cNvGrpSpPr/>
            <p:nvPr/>
          </p:nvGrpSpPr>
          <p:grpSpPr>
            <a:xfrm>
              <a:off x="4910415" y="4299933"/>
              <a:ext cx="2070365" cy="425563"/>
              <a:chOff x="5484641" y="2424006"/>
              <a:chExt cx="2521459" cy="460020"/>
            </a:xfrm>
          </p:grpSpPr>
          <p:sp>
            <p:nvSpPr>
              <p:cNvPr id="129" name="正方形/長方形 128">
                <a:extLst>
                  <a:ext uri="{FF2B5EF4-FFF2-40B4-BE49-F238E27FC236}">
                    <a16:creationId xmlns:a16="http://schemas.microsoft.com/office/drawing/2014/main" id="{DF8B6A58-D3B1-6EA1-015B-B0898EDAF32A}"/>
                  </a:ext>
                </a:extLst>
              </p:cNvPr>
              <p:cNvSpPr/>
              <p:nvPr/>
            </p:nvSpPr>
            <p:spPr>
              <a:xfrm>
                <a:off x="5484641" y="2424006"/>
                <a:ext cx="2521459" cy="46002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30" name="正方形/長方形 129">
                <a:extLst>
                  <a:ext uri="{FF2B5EF4-FFF2-40B4-BE49-F238E27FC236}">
                    <a16:creationId xmlns:a16="http://schemas.microsoft.com/office/drawing/2014/main" id="{E5398121-8DC1-C570-316A-884B587CF309}"/>
                  </a:ext>
                </a:extLst>
              </p:cNvPr>
              <p:cNvSpPr/>
              <p:nvPr/>
            </p:nvSpPr>
            <p:spPr>
              <a:xfrm>
                <a:off x="5484641" y="2483509"/>
                <a:ext cx="2521459" cy="299427"/>
              </a:xfrm>
              <a:prstGeom prst="rect">
                <a:avLst/>
              </a:prstGeom>
              <a:noFill/>
            </p:spPr>
            <p:txBody>
              <a:bodyPr wrap="square" anchor="ctr">
                <a:spAutoFit/>
              </a:bodyPr>
              <a:lstStyle/>
              <a:p>
                <a:pPr algn="ctr"/>
                <a:r>
                  <a:rPr lang="ja-JP" altLang="en-US" sz="1200" spc="120" dirty="0">
                    <a:latin typeface="+mn-ea"/>
                  </a:rPr>
                  <a:t>プレビュー機能</a:t>
                </a:r>
                <a:endParaRPr lang="en-US" altLang="ja-JP" sz="1200" spc="120" dirty="0">
                  <a:latin typeface="+mn-ea"/>
                </a:endParaRPr>
              </a:p>
            </p:txBody>
          </p:sp>
        </p:grpSp>
      </p:grpSp>
    </p:spTree>
    <p:extLst>
      <p:ext uri="{BB962C8B-B14F-4D97-AF65-F5344CB8AC3E}">
        <p14:creationId xmlns:p14="http://schemas.microsoft.com/office/powerpoint/2010/main" val="3055144267"/>
      </p:ext>
    </p:extLst>
  </p:cSld>
  <p:clrMapOvr>
    <a:masterClrMapping/>
  </p:clrMapOvr>
</p:sld>
</file>

<file path=ppt/theme/theme1.xml><?xml version="1.0" encoding="utf-8"?>
<a:theme xmlns:a="http://schemas.openxmlformats.org/drawingml/2006/main" name="Office テーマ">
  <a:themeElements>
    <a:clrScheme name="ユーザー定義 3">
      <a:dk1>
        <a:srgbClr val="413E3E"/>
      </a:dk1>
      <a:lt1>
        <a:sysClr val="window" lastClr="FFFFFF"/>
      </a:lt1>
      <a:dk2>
        <a:srgbClr val="575454"/>
      </a:dk2>
      <a:lt2>
        <a:srgbClr val="E7E6E6"/>
      </a:lt2>
      <a:accent1>
        <a:srgbClr val="ACCF01"/>
      </a:accent1>
      <a:accent2>
        <a:srgbClr val="F2A949"/>
      </a:accent2>
      <a:accent3>
        <a:srgbClr val="F24A56"/>
      </a:accent3>
      <a:accent4>
        <a:srgbClr val="FFC000"/>
      </a:accent4>
      <a:accent5>
        <a:srgbClr val="4472C4"/>
      </a:accent5>
      <a:accent6>
        <a:srgbClr val="70AD47"/>
      </a:accent6>
      <a:hlink>
        <a:srgbClr val="0563C1"/>
      </a:hlink>
      <a:folHlink>
        <a:srgbClr val="954F72"/>
      </a:folHlink>
    </a:clrScheme>
    <a:fontScheme name="ユーザー定義 2">
      <a:majorFont>
        <a:latin typeface="BIZ UDゴシック"/>
        <a:ea typeface="BIZ UDゴシック"/>
        <a:cs typeface=""/>
      </a:majorFont>
      <a:minorFont>
        <a:latin typeface="BIZ UDゴシック"/>
        <a:ea typeface="BIZ UD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320</Words>
  <Application>Microsoft Office PowerPoint</Application>
  <PresentationFormat>A4 210 x 297 mm</PresentationFormat>
  <Paragraphs>43</Paragraphs>
  <Slides>2</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BIZ UDPゴシック</vt:lpstr>
      <vt:lpstr>BIZ UDゴシック</vt:lpstr>
      <vt:lpstr>Meiryo UI</vt:lpstr>
      <vt:lpstr>游ゴシック</vt:lpstr>
      <vt:lpstr>Arial</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木村 貴之</dc:creator>
  <cp:lastModifiedBy>小原 亜衣</cp:lastModifiedBy>
  <cp:revision>4</cp:revision>
  <cp:lastPrinted>2025-06-04T08:44:20Z</cp:lastPrinted>
  <dcterms:modified xsi:type="dcterms:W3CDTF">2025-06-04T09:06:13Z</dcterms:modified>
</cp:coreProperties>
</file>